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5"/>
  </p:sldMasterIdLst>
  <p:notesMasterIdLst>
    <p:notesMasterId r:id="rId41"/>
  </p:notesMasterIdLst>
  <p:handoutMasterIdLst>
    <p:handoutMasterId r:id="rId42"/>
  </p:handoutMasterIdLst>
  <p:sldIdLst>
    <p:sldId id="466" r:id="rId6"/>
    <p:sldId id="606" r:id="rId7"/>
    <p:sldId id="610" r:id="rId8"/>
    <p:sldId id="636" r:id="rId9"/>
    <p:sldId id="637" r:id="rId10"/>
    <p:sldId id="631" r:id="rId11"/>
    <p:sldId id="639" r:id="rId12"/>
    <p:sldId id="640" r:id="rId13"/>
    <p:sldId id="641" r:id="rId14"/>
    <p:sldId id="642" r:id="rId15"/>
    <p:sldId id="643" r:id="rId16"/>
    <p:sldId id="644" r:id="rId17"/>
    <p:sldId id="638" r:id="rId18"/>
    <p:sldId id="612" r:id="rId19"/>
    <p:sldId id="613" r:id="rId20"/>
    <p:sldId id="645" r:id="rId21"/>
    <p:sldId id="646" r:id="rId22"/>
    <p:sldId id="627" r:id="rId23"/>
    <p:sldId id="618" r:id="rId24"/>
    <p:sldId id="623" r:id="rId25"/>
    <p:sldId id="632" r:id="rId26"/>
    <p:sldId id="590" r:id="rId27"/>
    <p:sldId id="588" r:id="rId28"/>
    <p:sldId id="589" r:id="rId29"/>
    <p:sldId id="633" r:id="rId30"/>
    <p:sldId id="552" r:id="rId31"/>
    <p:sldId id="582" r:id="rId32"/>
    <p:sldId id="605" r:id="rId33"/>
    <p:sldId id="634" r:id="rId34"/>
    <p:sldId id="475" r:id="rId35"/>
    <p:sldId id="619" r:id="rId36"/>
    <p:sldId id="635" r:id="rId37"/>
    <p:sldId id="622" r:id="rId38"/>
    <p:sldId id="609" r:id="rId39"/>
    <p:sldId id="573" r:id="rId40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50021"/>
    <a:srgbClr val="C0C0C0"/>
    <a:srgbClr val="FFDA65"/>
    <a:srgbClr val="FF5447"/>
    <a:srgbClr val="FFBEB9"/>
    <a:srgbClr val="AF844B"/>
    <a:srgbClr val="FF2615"/>
    <a:srgbClr val="6BAD5B"/>
    <a:srgbClr val="D7A9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059" autoAdjust="0"/>
  </p:normalViewPr>
  <p:slideViewPr>
    <p:cSldViewPr>
      <p:cViewPr>
        <p:scale>
          <a:sx n="110" d="100"/>
          <a:sy n="110" d="100"/>
        </p:scale>
        <p:origin x="-33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92" y="-108"/>
      </p:cViewPr>
      <p:guideLst>
        <p:guide orient="horz" pos="2921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ulrich\Documents\_TSDS_General\PEIMS%20Growth%20since%201988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areaChart>
        <c:grouping val="standard"/>
        <c:ser>
          <c:idx val="0"/>
          <c:order val="0"/>
          <c:tx>
            <c:strRef>
              <c:f>Sheet1!$B$51</c:f>
              <c:strCache>
                <c:ptCount val="1"/>
                <c:pt idx="0">
                  <c:v>50M Row increase in data submitted by LEAs for PEIMS, 2007/08 – 09/10
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50000">
                  <a:srgbClr val="FF2615"/>
                </a:gs>
                <a:gs pos="100000">
                  <a:srgbClr val="FF5447"/>
                </a:gs>
              </a:gsLst>
              <a:lin ang="16200000" scaled="1"/>
              <a:tileRect/>
            </a:gradFill>
          </c:spPr>
          <c:cat>
            <c:strRef>
              <c:f>Sheet1!$A$52:$A$56</c:f>
              <c:strCache>
                <c:ptCount val="5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</c:strCache>
            </c:strRef>
          </c:cat>
          <c:val>
            <c:numRef>
              <c:f>Sheet1!$B$52:$B$56</c:f>
              <c:numCache>
                <c:formatCode>_(* #,##0_);_(* \(#,##0\);_(* "-"??_);_(@_)</c:formatCode>
                <c:ptCount val="5"/>
                <c:pt idx="0">
                  <c:v>92964447</c:v>
                </c:pt>
                <c:pt idx="1">
                  <c:v>94398947</c:v>
                </c:pt>
                <c:pt idx="2">
                  <c:v>96044533</c:v>
                </c:pt>
                <c:pt idx="3">
                  <c:v>138818814</c:v>
                </c:pt>
                <c:pt idx="4">
                  <c:v>142650402</c:v>
                </c:pt>
              </c:numCache>
            </c:numRef>
          </c:val>
        </c:ser>
        <c:axId val="91295744"/>
        <c:axId val="91297280"/>
      </c:areaChart>
      <c:catAx>
        <c:axId val="91295744"/>
        <c:scaling>
          <c:orientation val="minMax"/>
        </c:scaling>
        <c:delete val="1"/>
        <c:axPos val="b"/>
        <c:tickLblPos val="none"/>
        <c:crossAx val="91297280"/>
        <c:crosses val="autoZero"/>
        <c:auto val="1"/>
        <c:lblAlgn val="ctr"/>
        <c:lblOffset val="100"/>
      </c:catAx>
      <c:valAx>
        <c:axId val="91297280"/>
        <c:scaling>
          <c:orientation val="minMax"/>
          <c:min val="80000000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_(* #,##0_);_(* \(#,##0\);_(* &quot;-&quot;??_);_(@_)" sourceLinked="1"/>
        <c:tickLblPos val="none"/>
        <c:crossAx val="91295744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3.0555555555555652E-2"/>
                <c:y val="0.47709499854185017"/>
              </c:manualLayout>
            </c:layout>
          </c:dispUnitsLbl>
        </c:dispUnits>
      </c:valAx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52E30-6A7C-4738-A9A3-B74D97F1692E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</dgm:pt>
    <dgm:pt modelId="{8A23735F-8877-4ABE-A1D0-BE97FEB9214E}">
      <dgm:prSet phldrT="[Text]" custT="1"/>
      <dgm:spPr>
        <a:solidFill>
          <a:srgbClr val="D9F1FF"/>
        </a:solidFill>
      </dgm:spPr>
      <dgm:t>
        <a:bodyPr/>
        <a:lstStyle/>
        <a:p>
          <a:pPr algn="l">
            <a:spcAft>
              <a:spcPts val="900"/>
            </a:spcAft>
          </a:pPr>
          <a:r>
            <a:rPr lang="en-US" sz="1300" b="1" dirty="0" smtClean="0">
              <a:solidFill>
                <a:schemeClr val="accent1"/>
              </a:solidFill>
              <a:latin typeface="Tw Cen MT Condensed Extra Bold" pitchFamily="34" charset="0"/>
            </a:rPr>
            <a:t>•</a:t>
          </a:r>
          <a:r>
            <a:rPr lang="en-US" sz="1300" dirty="0" smtClean="0">
              <a:solidFill>
                <a:schemeClr val="tx1"/>
              </a:solidFill>
            </a:rPr>
            <a:t> </a:t>
          </a:r>
          <a:r>
            <a:rPr lang="en-US" sz="1300" dirty="0" smtClean="0">
              <a:solidFill>
                <a:schemeClr val="tx1"/>
              </a:solidFill>
              <a:latin typeface="+mn-lt"/>
              <a:cs typeface="Arial" pitchFamily="34" charset="0"/>
            </a:rPr>
            <a:t>The State-sponsored Student Information System (SSIS) is a software as a service (SaaS) master contract negotiated by TEA with </a:t>
          </a:r>
          <a:r>
            <a:rPr lang="en-US" sz="1300" i="1" dirty="0" smtClean="0">
              <a:solidFill>
                <a:schemeClr val="tx1"/>
              </a:solidFill>
              <a:latin typeface="+mn-lt"/>
              <a:cs typeface="Arial" pitchFamily="34" charset="0"/>
            </a:rPr>
            <a:t>TCC TxEIS </a:t>
          </a:r>
          <a:r>
            <a:rPr lang="en-US" sz="1300" dirty="0" smtClean="0">
              <a:solidFill>
                <a:schemeClr val="tx1"/>
              </a:solidFill>
              <a:latin typeface="+mn-lt"/>
              <a:cs typeface="Arial" pitchFamily="34" charset="0"/>
            </a:rPr>
            <a:t>and </a:t>
          </a:r>
          <a:r>
            <a:rPr lang="en-US" sz="1300" i="1" dirty="0" smtClean="0">
              <a:solidFill>
                <a:schemeClr val="tx1"/>
              </a:solidFill>
              <a:latin typeface="+mn-lt"/>
              <a:cs typeface="Arial" pitchFamily="34" charset="0"/>
            </a:rPr>
            <a:t>Skyward</a:t>
          </a:r>
          <a:r>
            <a:rPr lang="en-US" sz="1300" dirty="0" smtClean="0">
              <a:solidFill>
                <a:schemeClr val="tx1"/>
              </a:solidFill>
              <a:latin typeface="+mn-lt"/>
              <a:cs typeface="Arial" pitchFamily="34" charset="0"/>
            </a:rPr>
            <a:t> </a:t>
          </a:r>
          <a:r>
            <a:rPr lang="en-US" sz="13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to reduce price and improve functionality </a:t>
          </a:r>
          <a:r>
            <a:rPr lang="en-US" sz="1300" dirty="0" smtClean="0">
              <a:solidFill>
                <a:schemeClr val="tx1"/>
              </a:solidFill>
              <a:latin typeface="+mn-lt"/>
              <a:cs typeface="Arial" pitchFamily="34" charset="0"/>
            </a:rPr>
            <a:t>for participating district and charter schools. </a:t>
          </a:r>
          <a:endParaRPr lang="en-US" sz="1300" dirty="0">
            <a:solidFill>
              <a:schemeClr val="tx1"/>
            </a:solidFill>
            <a:latin typeface="+mn-lt"/>
          </a:endParaRPr>
        </a:p>
      </dgm:t>
    </dgm:pt>
    <dgm:pt modelId="{B7F5AB23-64ED-46A9-8C20-2BE340F95EF8}" type="parTrans" cxnId="{3C7DDA94-BFDB-4AF5-8B78-9951052E4ED3}">
      <dgm:prSet/>
      <dgm:spPr/>
      <dgm:t>
        <a:bodyPr/>
        <a:lstStyle/>
        <a:p>
          <a:endParaRPr lang="en-US"/>
        </a:p>
      </dgm:t>
    </dgm:pt>
    <dgm:pt modelId="{826D78FC-0C10-4DB6-A019-88EB0E66C7C5}" type="sibTrans" cxnId="{3C7DDA94-BFDB-4AF5-8B78-9951052E4ED3}">
      <dgm:prSet/>
      <dgm:spPr/>
      <dgm:t>
        <a:bodyPr/>
        <a:lstStyle/>
        <a:p>
          <a:endParaRPr lang="en-US"/>
        </a:p>
      </dgm:t>
    </dgm:pt>
    <dgm:pt modelId="{119F279A-704F-4388-97B4-3FC71D3DC7DA}">
      <dgm:prSet phldrT="[Text]" custT="1"/>
      <dgm:spPr>
        <a:solidFill>
          <a:srgbClr val="D9F1FF"/>
        </a:solidFill>
      </dgm:spPr>
      <dgm:t>
        <a:bodyPr lIns="18288" rIns="18288"/>
        <a:lstStyle/>
        <a:p>
          <a:r>
            <a:rPr lang="en-US" sz="1300" b="1" dirty="0" smtClean="0">
              <a:solidFill>
                <a:schemeClr val="accent1"/>
              </a:solidFill>
              <a:latin typeface="Tw Cen MT Condensed Extra Bold" pitchFamily="34" charset="0"/>
            </a:rPr>
            <a:t>• </a:t>
          </a:r>
          <a:r>
            <a:rPr lang="en-US" sz="1300" dirty="0" smtClean="0">
              <a:solidFill>
                <a:schemeClr val="tx1"/>
              </a:solidFill>
            </a:rPr>
            <a:t>Will become </a:t>
          </a:r>
          <a:r>
            <a:rPr lang="en-US" sz="1300" b="1" dirty="0" smtClean="0">
              <a:solidFill>
                <a:schemeClr val="tx1"/>
              </a:solidFill>
            </a:rPr>
            <a:t>conduit to submit PEIMS data.</a:t>
          </a:r>
        </a:p>
        <a:p>
          <a:endParaRPr lang="en-US" sz="1300" dirty="0" smtClean="0">
            <a:solidFill>
              <a:schemeClr val="tx1"/>
            </a:solidFill>
          </a:endParaRPr>
        </a:p>
        <a:p>
          <a:r>
            <a:rPr lang="en-US" sz="1300" b="1" dirty="0" smtClean="0">
              <a:solidFill>
                <a:schemeClr val="accent1"/>
              </a:solidFill>
              <a:latin typeface="Tw Cen MT Condensed Extra Bold" pitchFamily="34" charset="0"/>
            </a:rPr>
            <a:t>• </a:t>
          </a:r>
          <a:r>
            <a:rPr lang="en-US" sz="1300" dirty="0" smtClean="0">
              <a:solidFill>
                <a:schemeClr val="tx1"/>
              </a:solidFill>
            </a:rPr>
            <a:t>Loading of non-PEIMS data is </a:t>
          </a:r>
          <a:r>
            <a:rPr lang="en-US" sz="1300" b="1" dirty="0" smtClean="0">
              <a:solidFill>
                <a:schemeClr val="tx1"/>
              </a:solidFill>
            </a:rPr>
            <a:t>strictly optional </a:t>
          </a:r>
          <a:r>
            <a:rPr lang="en-US" sz="1300" dirty="0" smtClean="0">
              <a:solidFill>
                <a:schemeClr val="tx1"/>
              </a:solidFill>
            </a:rPr>
            <a:t>and at the LEAs’ discretion.</a:t>
          </a:r>
        </a:p>
        <a:p>
          <a:endParaRPr lang="en-US" sz="1300" b="1" dirty="0" smtClean="0">
            <a:solidFill>
              <a:schemeClr val="tx1"/>
            </a:solidFill>
            <a:latin typeface="Tw Cen MT Condensed Extra Bold" pitchFamily="34" charset="0"/>
          </a:endParaRPr>
        </a:p>
        <a:p>
          <a:r>
            <a:rPr lang="en-US" sz="1300" b="1" dirty="0" smtClean="0">
              <a:solidFill>
                <a:schemeClr val="accent1"/>
              </a:solidFill>
              <a:latin typeface="Tw Cen MT Condensed Extra Bold" pitchFamily="34" charset="0"/>
            </a:rPr>
            <a:t>• </a:t>
          </a:r>
          <a:r>
            <a:rPr lang="en-US" sz="1300" dirty="0" smtClean="0">
              <a:solidFill>
                <a:schemeClr val="tx1"/>
              </a:solidFill>
            </a:rPr>
            <a:t>System supported by TEA, but the </a:t>
          </a:r>
          <a:r>
            <a:rPr lang="en-US" sz="1300" b="1" dirty="0" smtClean="0">
              <a:solidFill>
                <a:schemeClr val="tx1"/>
              </a:solidFill>
            </a:rPr>
            <a:t>data only available to educators</a:t>
          </a:r>
          <a:r>
            <a:rPr lang="en-US" sz="1300" dirty="0" smtClean="0">
              <a:solidFill>
                <a:schemeClr val="tx1"/>
              </a:solidFill>
            </a:rPr>
            <a:t>.</a:t>
          </a:r>
          <a:br>
            <a:rPr lang="en-US" sz="1300" dirty="0" smtClean="0">
              <a:solidFill>
                <a:schemeClr val="tx1"/>
              </a:solidFill>
            </a:rPr>
          </a:br>
          <a:endParaRPr lang="en-US" sz="1300" dirty="0" smtClean="0">
            <a:solidFill>
              <a:schemeClr val="tx1"/>
            </a:solidFill>
          </a:endParaRPr>
        </a:p>
        <a:p>
          <a:r>
            <a:rPr lang="en-US" sz="1300" b="1" dirty="0" smtClean="0">
              <a:solidFill>
                <a:schemeClr val="accent1"/>
              </a:solidFill>
              <a:latin typeface="Tw Cen MT Condensed Extra Bold" pitchFamily="34" charset="0"/>
            </a:rPr>
            <a:t>• </a:t>
          </a:r>
          <a:r>
            <a:rPr lang="en-US" sz="1300" dirty="0" smtClean="0">
              <a:solidFill>
                <a:schemeClr val="tx1"/>
              </a:solidFill>
            </a:rPr>
            <a:t>Powers </a:t>
          </a:r>
          <a:r>
            <a:rPr lang="en-US" sz="1300" b="1" dirty="0" smtClean="0">
              <a:solidFill>
                <a:schemeClr val="tx1"/>
              </a:solidFill>
            </a:rPr>
            <a:t>StudentGPS™</a:t>
          </a:r>
          <a:r>
            <a:rPr lang="en-US" sz="1300" dirty="0" smtClean="0">
              <a:solidFill>
                <a:schemeClr val="tx1"/>
              </a:solidFill>
            </a:rPr>
            <a:t> Dashboards.</a:t>
          </a:r>
        </a:p>
        <a:p>
          <a:pPr algn="l">
            <a:spcAft>
              <a:spcPts val="900"/>
            </a:spcAft>
          </a:pPr>
          <a:endParaRPr lang="en-US" sz="1300" dirty="0">
            <a:solidFill>
              <a:schemeClr val="tx1"/>
            </a:solidFill>
            <a:latin typeface="+mn-lt"/>
          </a:endParaRPr>
        </a:p>
      </dgm:t>
    </dgm:pt>
    <dgm:pt modelId="{FFD38A7A-96CF-4876-9324-27FA3579CAB3}" type="parTrans" cxnId="{FB27B144-B21C-4698-A239-F32479F53F31}">
      <dgm:prSet/>
      <dgm:spPr/>
      <dgm:t>
        <a:bodyPr/>
        <a:lstStyle/>
        <a:p>
          <a:endParaRPr lang="en-US"/>
        </a:p>
      </dgm:t>
    </dgm:pt>
    <dgm:pt modelId="{9AB22D1E-DE82-4E61-983B-C90B842CF008}" type="sibTrans" cxnId="{FB27B144-B21C-4698-A239-F32479F53F31}">
      <dgm:prSet/>
      <dgm:spPr/>
      <dgm:t>
        <a:bodyPr/>
        <a:lstStyle/>
        <a:p>
          <a:endParaRPr lang="en-US"/>
        </a:p>
      </dgm:t>
    </dgm:pt>
    <dgm:pt modelId="{FAE5715A-C005-4C0B-9A68-847F51F3B804}">
      <dgm:prSet phldrT="[Text]" custT="1"/>
      <dgm:spPr>
        <a:solidFill>
          <a:srgbClr val="D9F1FF"/>
        </a:solidFill>
      </dgm:spPr>
      <dgm:t>
        <a:bodyPr/>
        <a:lstStyle/>
        <a:p>
          <a:pPr algn="l">
            <a:spcAft>
              <a:spcPts val="900"/>
            </a:spcAft>
          </a:pPr>
          <a:r>
            <a:rPr lang="en-US" sz="1300" b="1" dirty="0" smtClean="0">
              <a:solidFill>
                <a:schemeClr val="accent1"/>
              </a:solidFill>
              <a:latin typeface="Tw Cen MT Condensed Extra Bold" pitchFamily="34" charset="0"/>
            </a:rPr>
            <a:t>•</a:t>
          </a:r>
          <a:r>
            <a:rPr lang="en-US" sz="1300" b="1" dirty="0" smtClean="0">
              <a:solidFill>
                <a:schemeClr val="tx1"/>
              </a:solidFill>
              <a:latin typeface="Tw Cen MT Condensed Extra Bold" pitchFamily="34" charset="0"/>
            </a:rPr>
            <a:t> </a:t>
          </a:r>
          <a:r>
            <a:rPr lang="en-US" sz="1300" dirty="0" smtClean="0">
              <a:solidFill>
                <a:schemeClr val="tx1"/>
              </a:solidFill>
              <a:latin typeface="+mn-lt"/>
              <a:cs typeface="Arial" pitchFamily="34" charset="0"/>
            </a:rPr>
            <a:t>TSDS PEIMS </a:t>
          </a:r>
          <a:r>
            <a:rPr lang="en-US" sz="13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leverages the benefits </a:t>
          </a:r>
          <a:r>
            <a:rPr lang="en-US" sz="1300" dirty="0" smtClean="0">
              <a:solidFill>
                <a:schemeClr val="tx1"/>
              </a:solidFill>
              <a:latin typeface="+mn-lt"/>
              <a:cs typeface="Arial" pitchFamily="34" charset="0"/>
            </a:rPr>
            <a:t>of the new TSDS platform  through a redesign of the state-mandated PEIMS process.  TSDS PEIMS collects public school data to help determine funding allocations, accountability ratings, and facilitate data reporting for state and federal initiatives.  </a:t>
          </a:r>
          <a:endParaRPr lang="en-US" sz="1300" dirty="0" smtClean="0">
            <a:solidFill>
              <a:schemeClr val="tx1"/>
            </a:solidFill>
            <a:latin typeface="+mn-lt"/>
          </a:endParaRPr>
        </a:p>
      </dgm:t>
    </dgm:pt>
    <dgm:pt modelId="{8DEDBCA9-AEA1-4F0E-B160-3AE8E4B7FCC8}" type="parTrans" cxnId="{3B1DB0B3-CB26-4E46-9FF0-A0A597A253D5}">
      <dgm:prSet/>
      <dgm:spPr/>
      <dgm:t>
        <a:bodyPr/>
        <a:lstStyle/>
        <a:p>
          <a:endParaRPr lang="en-US"/>
        </a:p>
      </dgm:t>
    </dgm:pt>
    <dgm:pt modelId="{7D07C536-A42E-4CF2-AC53-7245B61173B0}" type="sibTrans" cxnId="{3B1DB0B3-CB26-4E46-9FF0-A0A597A253D5}">
      <dgm:prSet/>
      <dgm:spPr/>
      <dgm:t>
        <a:bodyPr/>
        <a:lstStyle/>
        <a:p>
          <a:endParaRPr lang="en-US"/>
        </a:p>
      </dgm:t>
    </dgm:pt>
    <dgm:pt modelId="{68F17A5C-CB22-413E-A387-AC3DD07A97C4}">
      <dgm:prSet custT="1"/>
      <dgm:spPr>
        <a:solidFill>
          <a:srgbClr val="D9F1FF"/>
        </a:solidFill>
      </dgm:spPr>
      <dgm:t>
        <a:bodyPr/>
        <a:lstStyle/>
        <a:p>
          <a:pPr algn="l">
            <a:spcAft>
              <a:spcPts val="900"/>
            </a:spcAft>
          </a:pPr>
          <a:r>
            <a:rPr lang="en-US" sz="1300" b="1" dirty="0" smtClean="0">
              <a:solidFill>
                <a:schemeClr val="accent1"/>
              </a:solidFill>
              <a:latin typeface="Tw Cen MT Condensed Extra Bold" pitchFamily="34" charset="0"/>
            </a:rPr>
            <a:t>•</a:t>
          </a:r>
          <a:r>
            <a:rPr lang="en-US" sz="1300" dirty="0" smtClean="0">
              <a:solidFill>
                <a:schemeClr val="tx1"/>
              </a:solidFill>
            </a:rPr>
            <a:t> </a:t>
          </a:r>
          <a:r>
            <a:rPr lang="en-US" sz="1300" dirty="0" smtClean="0">
              <a:solidFill>
                <a:schemeClr val="tx1"/>
              </a:solidFill>
              <a:latin typeface="+mn-lt"/>
              <a:cs typeface="Arial" pitchFamily="34" charset="0"/>
            </a:rPr>
            <a:t>TPEIR is the statewide longitudinal data warehouse that combines </a:t>
          </a:r>
          <a:r>
            <a:rPr lang="en-US" sz="1300" b="1" dirty="0" smtClean="0">
              <a:solidFill>
                <a:schemeClr val="tx1"/>
              </a:solidFill>
              <a:latin typeface="+mn-lt"/>
              <a:cs typeface="Arial" pitchFamily="34" charset="0"/>
            </a:rPr>
            <a:t>20+ years of data from Texas public schools, higher education, educator certification and the workforce</a:t>
          </a:r>
          <a:r>
            <a:rPr lang="en-US" sz="1300" dirty="0" smtClean="0">
              <a:solidFill>
                <a:schemeClr val="tx1"/>
              </a:solidFill>
              <a:latin typeface="+mn-lt"/>
              <a:cs typeface="Arial" pitchFamily="34" charset="0"/>
            </a:rPr>
            <a:t>.  The public-facing reports support analysis of students moving from PreK-12 to Texas colleges and universities, and in some cases, return to PreK-12 as teachers or administrators.  </a:t>
          </a:r>
          <a:endParaRPr lang="en-US" sz="1300" dirty="0">
            <a:solidFill>
              <a:schemeClr val="tx1"/>
            </a:solidFill>
            <a:latin typeface="+mn-lt"/>
          </a:endParaRPr>
        </a:p>
      </dgm:t>
    </dgm:pt>
    <dgm:pt modelId="{28BC9258-296F-4AC3-BC8F-5AC2159946EE}" type="parTrans" cxnId="{57146AC9-58B7-4A9C-8759-23C56394730D}">
      <dgm:prSet/>
      <dgm:spPr/>
      <dgm:t>
        <a:bodyPr/>
        <a:lstStyle/>
        <a:p>
          <a:endParaRPr lang="en-US"/>
        </a:p>
      </dgm:t>
    </dgm:pt>
    <dgm:pt modelId="{4FC89E24-B53D-43F2-8CD6-34E7C6709B17}" type="sibTrans" cxnId="{57146AC9-58B7-4A9C-8759-23C56394730D}">
      <dgm:prSet/>
      <dgm:spPr/>
      <dgm:t>
        <a:bodyPr/>
        <a:lstStyle/>
        <a:p>
          <a:endParaRPr lang="en-US"/>
        </a:p>
      </dgm:t>
    </dgm:pt>
    <dgm:pt modelId="{974EB1B9-6A67-4A55-A809-A56766974342}" type="pres">
      <dgm:prSet presAssocID="{57552E30-6A7C-4738-A9A3-B74D97F1692E}" presName="Name0" presStyleCnt="0">
        <dgm:presLayoutVars>
          <dgm:dir/>
          <dgm:resizeHandles val="exact"/>
        </dgm:presLayoutVars>
      </dgm:prSet>
      <dgm:spPr/>
    </dgm:pt>
    <dgm:pt modelId="{2B1417E2-DFAF-40A4-A500-29386D8EB547}" type="pres">
      <dgm:prSet presAssocID="{57552E30-6A7C-4738-A9A3-B74D97F1692E}" presName="bkgdShp" presStyleLbl="alignAccFollowNode1" presStyleIdx="0" presStyleCnt="1" custScaleX="96667" custScaleY="86733" custLinFactNeighborY="-3317"/>
      <dgm:spPr>
        <a:solidFill>
          <a:schemeClr val="accent1">
            <a:alpha val="89804"/>
          </a:schemeClr>
        </a:solidFill>
      </dgm:spPr>
    </dgm:pt>
    <dgm:pt modelId="{9B91CBE0-E8F7-45D0-B270-DEAEE8FFC321}" type="pres">
      <dgm:prSet presAssocID="{57552E30-6A7C-4738-A9A3-B74D97F1692E}" presName="linComp" presStyleCnt="0"/>
      <dgm:spPr/>
    </dgm:pt>
    <dgm:pt modelId="{CB4814DB-C3ED-4C8B-87E2-AA39FB357D0D}" type="pres">
      <dgm:prSet presAssocID="{8A23735F-8877-4ABE-A1D0-BE97FEB9214E}" presName="compNode" presStyleCnt="0"/>
      <dgm:spPr/>
    </dgm:pt>
    <dgm:pt modelId="{614120D9-FEF3-476F-A1AC-4ADF1794D46B}" type="pres">
      <dgm:prSet presAssocID="{8A23735F-8877-4ABE-A1D0-BE97FEB9214E}" presName="node" presStyleLbl="node1" presStyleIdx="0" presStyleCnt="4" custScaleY="106827" custLinFactNeighborY="-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C812E-2B51-495F-B805-D4CFD38DC0C5}" type="pres">
      <dgm:prSet presAssocID="{8A23735F-8877-4ABE-A1D0-BE97FEB9214E}" presName="invisiNode" presStyleLbl="node1" presStyleIdx="0" presStyleCnt="4"/>
      <dgm:spPr/>
    </dgm:pt>
    <dgm:pt modelId="{1117440C-032C-4EED-9A57-E59911C0CD86}" type="pres">
      <dgm:prSet presAssocID="{8A23735F-8877-4ABE-A1D0-BE97FEB9214E}" presName="imagNode" presStyleLbl="fgImgPlace1" presStyleIdx="0" presStyleCnt="4" custScaleY="86771" custLinFactNeighborX="-176" custLinFactNeighborY="-129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1422C7-2ED2-4268-BB53-42F2E805AF86}" type="pres">
      <dgm:prSet presAssocID="{826D78FC-0C10-4DB6-A019-88EB0E66C7C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36F069C-B68A-427A-A041-ED2082D361D6}" type="pres">
      <dgm:prSet presAssocID="{119F279A-704F-4388-97B4-3FC71D3DC7DA}" presName="compNode" presStyleCnt="0"/>
      <dgm:spPr/>
    </dgm:pt>
    <dgm:pt modelId="{30F2011E-54E2-4607-A569-05516336F0AA}" type="pres">
      <dgm:prSet presAssocID="{119F279A-704F-4388-97B4-3FC71D3DC7DA}" presName="node" presStyleLbl="node1" presStyleIdx="1" presStyleCnt="4" custScaleY="106827" custLinFactNeighborY="-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995F4E-0994-4344-9A70-DED2814FB30F}" type="pres">
      <dgm:prSet presAssocID="{119F279A-704F-4388-97B4-3FC71D3DC7DA}" presName="invisiNode" presStyleLbl="node1" presStyleIdx="1" presStyleCnt="4"/>
      <dgm:spPr/>
    </dgm:pt>
    <dgm:pt modelId="{1A91263D-0C06-449B-900D-E8BF75B80D80}" type="pres">
      <dgm:prSet presAssocID="{119F279A-704F-4388-97B4-3FC71D3DC7DA}" presName="imagNode" presStyleLbl="fgImgPlace1" presStyleIdx="1" presStyleCnt="4" custScaleY="86771" custLinFactNeighborX="-176" custLinFactNeighborY="-129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D7E267-320D-420B-AFD1-43BA067261EB}" type="pres">
      <dgm:prSet presAssocID="{9AB22D1E-DE82-4E61-983B-C90B842CF0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3FDBAC-40E2-4A46-A97A-4A87534AA5EF}" type="pres">
      <dgm:prSet presAssocID="{FAE5715A-C005-4C0B-9A68-847F51F3B804}" presName="compNode" presStyleCnt="0"/>
      <dgm:spPr/>
    </dgm:pt>
    <dgm:pt modelId="{89ADC6B0-8922-431A-9811-43A9F27221E3}" type="pres">
      <dgm:prSet presAssocID="{FAE5715A-C005-4C0B-9A68-847F51F3B804}" presName="node" presStyleLbl="node1" presStyleIdx="2" presStyleCnt="4" custScaleY="106827" custLinFactNeighborY="-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F50C6-C074-4018-9200-C2E0C3BE5A64}" type="pres">
      <dgm:prSet presAssocID="{FAE5715A-C005-4C0B-9A68-847F51F3B804}" presName="invisiNode" presStyleLbl="node1" presStyleIdx="2" presStyleCnt="4"/>
      <dgm:spPr/>
    </dgm:pt>
    <dgm:pt modelId="{7175DD66-9849-4A1C-BAF4-0B5E200549B0}" type="pres">
      <dgm:prSet presAssocID="{FAE5715A-C005-4C0B-9A68-847F51F3B804}" presName="imagNode" presStyleLbl="fgImgPlace1" presStyleIdx="2" presStyleCnt="4" custScaleY="86771" custLinFactNeighborX="-176" custLinFactNeighborY="-129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7C52CF7-A430-414A-89AC-78D1CE3976FB}" type="pres">
      <dgm:prSet presAssocID="{7D07C536-A42E-4CF2-AC53-7245B61173B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5E2BE33-D288-4BF7-845E-A56E8D6CC3EC}" type="pres">
      <dgm:prSet presAssocID="{68F17A5C-CB22-413E-A387-AC3DD07A97C4}" presName="compNode" presStyleCnt="0"/>
      <dgm:spPr/>
    </dgm:pt>
    <dgm:pt modelId="{F5EF25D5-95F8-45B7-9F88-9C067377C250}" type="pres">
      <dgm:prSet presAssocID="{68F17A5C-CB22-413E-A387-AC3DD07A97C4}" presName="node" presStyleLbl="node1" presStyleIdx="3" presStyleCnt="4" custAng="0" custScaleY="106827" custLinFactNeighborY="-2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AABCD-CA82-4CD2-9397-CCAA70D83CB0}" type="pres">
      <dgm:prSet presAssocID="{68F17A5C-CB22-413E-A387-AC3DD07A97C4}" presName="invisiNode" presStyleLbl="node1" presStyleIdx="3" presStyleCnt="4"/>
      <dgm:spPr/>
    </dgm:pt>
    <dgm:pt modelId="{E23BE0C8-5EA5-45AB-A3E9-0AA6EDABC0CF}" type="pres">
      <dgm:prSet presAssocID="{68F17A5C-CB22-413E-A387-AC3DD07A97C4}" presName="imagNode" presStyleLbl="fgImgPlace1" presStyleIdx="3" presStyleCnt="4" custScaleY="86771" custLinFactNeighborX="-176" custLinFactNeighborY="-1290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B1DB0B3-CB26-4E46-9FF0-A0A597A253D5}" srcId="{57552E30-6A7C-4738-A9A3-B74D97F1692E}" destId="{FAE5715A-C005-4C0B-9A68-847F51F3B804}" srcOrd="2" destOrd="0" parTransId="{8DEDBCA9-AEA1-4F0E-B160-3AE8E4B7FCC8}" sibTransId="{7D07C536-A42E-4CF2-AC53-7245B61173B0}"/>
    <dgm:cxn modelId="{3C7DDA94-BFDB-4AF5-8B78-9951052E4ED3}" srcId="{57552E30-6A7C-4738-A9A3-B74D97F1692E}" destId="{8A23735F-8877-4ABE-A1D0-BE97FEB9214E}" srcOrd="0" destOrd="0" parTransId="{B7F5AB23-64ED-46A9-8C20-2BE340F95EF8}" sibTransId="{826D78FC-0C10-4DB6-A019-88EB0E66C7C5}"/>
    <dgm:cxn modelId="{9F3431AF-1B4D-44AD-8652-632B8C6AC3C6}" type="presOf" srcId="{8A23735F-8877-4ABE-A1D0-BE97FEB9214E}" destId="{614120D9-FEF3-476F-A1AC-4ADF1794D46B}" srcOrd="0" destOrd="0" presId="urn:microsoft.com/office/officeart/2005/8/layout/pList2"/>
    <dgm:cxn modelId="{A5554EE1-29FD-4FBD-B7B2-3BC276E86C59}" type="presOf" srcId="{57552E30-6A7C-4738-A9A3-B74D97F1692E}" destId="{974EB1B9-6A67-4A55-A809-A56766974342}" srcOrd="0" destOrd="0" presId="urn:microsoft.com/office/officeart/2005/8/layout/pList2"/>
    <dgm:cxn modelId="{57146AC9-58B7-4A9C-8759-23C56394730D}" srcId="{57552E30-6A7C-4738-A9A3-B74D97F1692E}" destId="{68F17A5C-CB22-413E-A387-AC3DD07A97C4}" srcOrd="3" destOrd="0" parTransId="{28BC9258-296F-4AC3-BC8F-5AC2159946EE}" sibTransId="{4FC89E24-B53D-43F2-8CD6-34E7C6709B17}"/>
    <dgm:cxn modelId="{D95E30A1-9149-4301-AA5B-383D99FC9169}" type="presOf" srcId="{826D78FC-0C10-4DB6-A019-88EB0E66C7C5}" destId="{B61422C7-2ED2-4268-BB53-42F2E805AF86}" srcOrd="0" destOrd="0" presId="urn:microsoft.com/office/officeart/2005/8/layout/pList2"/>
    <dgm:cxn modelId="{68FF98A3-D48E-4E5F-9CD3-7D430E00805E}" type="presOf" srcId="{7D07C536-A42E-4CF2-AC53-7245B61173B0}" destId="{27C52CF7-A430-414A-89AC-78D1CE3976FB}" srcOrd="0" destOrd="0" presId="urn:microsoft.com/office/officeart/2005/8/layout/pList2"/>
    <dgm:cxn modelId="{D45E28CA-529B-435F-93D6-18427211AF34}" type="presOf" srcId="{119F279A-704F-4388-97B4-3FC71D3DC7DA}" destId="{30F2011E-54E2-4607-A569-05516336F0AA}" srcOrd="0" destOrd="0" presId="urn:microsoft.com/office/officeart/2005/8/layout/pList2"/>
    <dgm:cxn modelId="{6A06A380-6D95-4E86-AE88-CB784F81C6A7}" type="presOf" srcId="{9AB22D1E-DE82-4E61-983B-C90B842CF008}" destId="{FAD7E267-320D-420B-AFD1-43BA067261EB}" srcOrd="0" destOrd="0" presId="urn:microsoft.com/office/officeart/2005/8/layout/pList2"/>
    <dgm:cxn modelId="{FB27B144-B21C-4698-A239-F32479F53F31}" srcId="{57552E30-6A7C-4738-A9A3-B74D97F1692E}" destId="{119F279A-704F-4388-97B4-3FC71D3DC7DA}" srcOrd="1" destOrd="0" parTransId="{FFD38A7A-96CF-4876-9324-27FA3579CAB3}" sibTransId="{9AB22D1E-DE82-4E61-983B-C90B842CF008}"/>
    <dgm:cxn modelId="{3C41EA77-95CE-44D2-820C-B890F03F6FB0}" type="presOf" srcId="{FAE5715A-C005-4C0B-9A68-847F51F3B804}" destId="{89ADC6B0-8922-431A-9811-43A9F27221E3}" srcOrd="0" destOrd="0" presId="urn:microsoft.com/office/officeart/2005/8/layout/pList2"/>
    <dgm:cxn modelId="{E3A3C11E-58B0-4C60-8E39-097DDB0E61F2}" type="presOf" srcId="{68F17A5C-CB22-413E-A387-AC3DD07A97C4}" destId="{F5EF25D5-95F8-45B7-9F88-9C067377C250}" srcOrd="0" destOrd="0" presId="urn:microsoft.com/office/officeart/2005/8/layout/pList2"/>
    <dgm:cxn modelId="{1F28B510-6CD8-48DE-B411-80B9A80F160A}" type="presParOf" srcId="{974EB1B9-6A67-4A55-A809-A56766974342}" destId="{2B1417E2-DFAF-40A4-A500-29386D8EB547}" srcOrd="0" destOrd="0" presId="urn:microsoft.com/office/officeart/2005/8/layout/pList2"/>
    <dgm:cxn modelId="{6ED9F2A9-DB06-4994-A157-DA6847877D1B}" type="presParOf" srcId="{974EB1B9-6A67-4A55-A809-A56766974342}" destId="{9B91CBE0-E8F7-45D0-B270-DEAEE8FFC321}" srcOrd="1" destOrd="0" presId="urn:microsoft.com/office/officeart/2005/8/layout/pList2"/>
    <dgm:cxn modelId="{C51DEB00-5818-4114-9934-8160888801E3}" type="presParOf" srcId="{9B91CBE0-E8F7-45D0-B270-DEAEE8FFC321}" destId="{CB4814DB-C3ED-4C8B-87E2-AA39FB357D0D}" srcOrd="0" destOrd="0" presId="urn:microsoft.com/office/officeart/2005/8/layout/pList2"/>
    <dgm:cxn modelId="{09F68D7E-C518-4C90-A46E-B27ADB187177}" type="presParOf" srcId="{CB4814DB-C3ED-4C8B-87E2-AA39FB357D0D}" destId="{614120D9-FEF3-476F-A1AC-4ADF1794D46B}" srcOrd="0" destOrd="0" presId="urn:microsoft.com/office/officeart/2005/8/layout/pList2"/>
    <dgm:cxn modelId="{CABA7B88-4105-43B0-8789-7B6E499BFBD0}" type="presParOf" srcId="{CB4814DB-C3ED-4C8B-87E2-AA39FB357D0D}" destId="{289C812E-2B51-495F-B805-D4CFD38DC0C5}" srcOrd="1" destOrd="0" presId="urn:microsoft.com/office/officeart/2005/8/layout/pList2"/>
    <dgm:cxn modelId="{2D19619E-9B6E-48CC-8958-355EF80BE85E}" type="presParOf" srcId="{CB4814DB-C3ED-4C8B-87E2-AA39FB357D0D}" destId="{1117440C-032C-4EED-9A57-E59911C0CD86}" srcOrd="2" destOrd="0" presId="urn:microsoft.com/office/officeart/2005/8/layout/pList2"/>
    <dgm:cxn modelId="{B9878C4C-B342-4803-8537-46215790D2C5}" type="presParOf" srcId="{9B91CBE0-E8F7-45D0-B270-DEAEE8FFC321}" destId="{B61422C7-2ED2-4268-BB53-42F2E805AF86}" srcOrd="1" destOrd="0" presId="urn:microsoft.com/office/officeart/2005/8/layout/pList2"/>
    <dgm:cxn modelId="{9C4CB4F7-73A2-49A1-8829-4334D9D58442}" type="presParOf" srcId="{9B91CBE0-E8F7-45D0-B270-DEAEE8FFC321}" destId="{F36F069C-B68A-427A-A041-ED2082D361D6}" srcOrd="2" destOrd="0" presId="urn:microsoft.com/office/officeart/2005/8/layout/pList2"/>
    <dgm:cxn modelId="{3929208E-2AA3-416B-9D92-657ADA8E80F9}" type="presParOf" srcId="{F36F069C-B68A-427A-A041-ED2082D361D6}" destId="{30F2011E-54E2-4607-A569-05516336F0AA}" srcOrd="0" destOrd="0" presId="urn:microsoft.com/office/officeart/2005/8/layout/pList2"/>
    <dgm:cxn modelId="{C6389C11-7ABB-440C-B22B-E818D2F46FFE}" type="presParOf" srcId="{F36F069C-B68A-427A-A041-ED2082D361D6}" destId="{BD995F4E-0994-4344-9A70-DED2814FB30F}" srcOrd="1" destOrd="0" presId="urn:microsoft.com/office/officeart/2005/8/layout/pList2"/>
    <dgm:cxn modelId="{47247E99-D1F2-430A-AD50-913ABFB316F5}" type="presParOf" srcId="{F36F069C-B68A-427A-A041-ED2082D361D6}" destId="{1A91263D-0C06-449B-900D-E8BF75B80D80}" srcOrd="2" destOrd="0" presId="urn:microsoft.com/office/officeart/2005/8/layout/pList2"/>
    <dgm:cxn modelId="{8A5B588D-77FB-42BE-95D8-CD742CEDDA87}" type="presParOf" srcId="{9B91CBE0-E8F7-45D0-B270-DEAEE8FFC321}" destId="{FAD7E267-320D-420B-AFD1-43BA067261EB}" srcOrd="3" destOrd="0" presId="urn:microsoft.com/office/officeart/2005/8/layout/pList2"/>
    <dgm:cxn modelId="{CAA1C851-42C2-4A17-AF66-18D9FB650A0F}" type="presParOf" srcId="{9B91CBE0-E8F7-45D0-B270-DEAEE8FFC321}" destId="{E83FDBAC-40E2-4A46-A97A-4A87534AA5EF}" srcOrd="4" destOrd="0" presId="urn:microsoft.com/office/officeart/2005/8/layout/pList2"/>
    <dgm:cxn modelId="{30753D0E-119C-4947-8036-64D5AD0F19E1}" type="presParOf" srcId="{E83FDBAC-40E2-4A46-A97A-4A87534AA5EF}" destId="{89ADC6B0-8922-431A-9811-43A9F27221E3}" srcOrd="0" destOrd="0" presId="urn:microsoft.com/office/officeart/2005/8/layout/pList2"/>
    <dgm:cxn modelId="{70329DFC-AAD6-4B96-8095-DAA2D2FFE0F5}" type="presParOf" srcId="{E83FDBAC-40E2-4A46-A97A-4A87534AA5EF}" destId="{405F50C6-C074-4018-9200-C2E0C3BE5A64}" srcOrd="1" destOrd="0" presId="urn:microsoft.com/office/officeart/2005/8/layout/pList2"/>
    <dgm:cxn modelId="{71F0FA47-3101-4801-BB36-E5DB4229BF57}" type="presParOf" srcId="{E83FDBAC-40E2-4A46-A97A-4A87534AA5EF}" destId="{7175DD66-9849-4A1C-BAF4-0B5E200549B0}" srcOrd="2" destOrd="0" presId="urn:microsoft.com/office/officeart/2005/8/layout/pList2"/>
    <dgm:cxn modelId="{B9CF24FC-AEF0-44B0-86EF-7D07EE7FBCD5}" type="presParOf" srcId="{9B91CBE0-E8F7-45D0-B270-DEAEE8FFC321}" destId="{27C52CF7-A430-414A-89AC-78D1CE3976FB}" srcOrd="5" destOrd="0" presId="urn:microsoft.com/office/officeart/2005/8/layout/pList2"/>
    <dgm:cxn modelId="{71C0E007-7CB3-493E-9FAF-7E4AAF97F90C}" type="presParOf" srcId="{9B91CBE0-E8F7-45D0-B270-DEAEE8FFC321}" destId="{E5E2BE33-D288-4BF7-845E-A56E8D6CC3EC}" srcOrd="6" destOrd="0" presId="urn:microsoft.com/office/officeart/2005/8/layout/pList2"/>
    <dgm:cxn modelId="{708143A7-BE42-412A-891E-6669B9ED6065}" type="presParOf" srcId="{E5E2BE33-D288-4BF7-845E-A56E8D6CC3EC}" destId="{F5EF25D5-95F8-45B7-9F88-9C067377C250}" srcOrd="0" destOrd="0" presId="urn:microsoft.com/office/officeart/2005/8/layout/pList2"/>
    <dgm:cxn modelId="{5A4F40A3-D95A-4393-9008-6C00A2CB1720}" type="presParOf" srcId="{E5E2BE33-D288-4BF7-845E-A56E8D6CC3EC}" destId="{5D8AABCD-CA82-4CD2-9397-CCAA70D83CB0}" srcOrd="1" destOrd="0" presId="urn:microsoft.com/office/officeart/2005/8/layout/pList2"/>
    <dgm:cxn modelId="{040BC902-245B-4858-A6A7-6A1CB0A47226}" type="presParOf" srcId="{E5E2BE33-D288-4BF7-845E-A56E8D6CC3EC}" destId="{E23BE0C8-5EA5-45AB-A3E9-0AA6EDABC0C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2337" cy="463550"/>
          </a:xfrm>
          <a:prstGeom prst="rect">
            <a:avLst/>
          </a:prstGeom>
        </p:spPr>
        <p:txBody>
          <a:bodyPr vert="horz" lIns="92924" tIns="46463" rIns="92924" bIns="464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5" y="0"/>
            <a:ext cx="3032337" cy="463550"/>
          </a:xfrm>
          <a:prstGeom prst="rect">
            <a:avLst/>
          </a:prstGeom>
        </p:spPr>
        <p:txBody>
          <a:bodyPr vert="horz" lIns="92924" tIns="46463" rIns="92924" bIns="46463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05841"/>
            <a:ext cx="3032337" cy="463550"/>
          </a:xfrm>
          <a:prstGeom prst="rect">
            <a:avLst/>
          </a:prstGeom>
        </p:spPr>
        <p:txBody>
          <a:bodyPr vert="horz" lIns="92924" tIns="46463" rIns="92924" bIns="464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5" y="8805841"/>
            <a:ext cx="3032337" cy="463550"/>
          </a:xfrm>
          <a:prstGeom prst="rect">
            <a:avLst/>
          </a:prstGeom>
        </p:spPr>
        <p:txBody>
          <a:bodyPr vert="horz" lIns="92924" tIns="46463" rIns="92924" bIns="46463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2337" cy="463550"/>
          </a:xfrm>
          <a:prstGeom prst="rect">
            <a:avLst/>
          </a:prstGeom>
        </p:spPr>
        <p:txBody>
          <a:bodyPr vert="horz" lIns="92924" tIns="46463" rIns="92924" bIns="4646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5" y="0"/>
            <a:ext cx="3032337" cy="463550"/>
          </a:xfrm>
          <a:prstGeom prst="rect">
            <a:avLst/>
          </a:prstGeom>
        </p:spPr>
        <p:txBody>
          <a:bodyPr vert="horz" lIns="92924" tIns="46463" rIns="92924" bIns="46463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4" tIns="46463" rIns="92924" bIns="464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4" tIns="46463" rIns="92924" bIns="464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05841"/>
            <a:ext cx="3032337" cy="463550"/>
          </a:xfrm>
          <a:prstGeom prst="rect">
            <a:avLst/>
          </a:prstGeom>
        </p:spPr>
        <p:txBody>
          <a:bodyPr vert="horz" lIns="92924" tIns="46463" rIns="92924" bIns="4646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5" y="8805841"/>
            <a:ext cx="3032337" cy="463550"/>
          </a:xfrm>
          <a:prstGeom prst="rect">
            <a:avLst/>
          </a:prstGeom>
        </p:spPr>
        <p:txBody>
          <a:bodyPr vert="horz" lIns="92924" tIns="46463" rIns="92924" bIns="46463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8" indent="-232108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59" indent="-174259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D123-F34E-496A-8B74-243C125E228C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08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700"/>
              </a:spcAft>
            </a:pPr>
            <a:r>
              <a:rPr lang="en-US" sz="2200" b="1" dirty="0" smtClean="0">
                <a:solidFill>
                  <a:schemeClr val="accent2"/>
                </a:solidFill>
              </a:rPr>
              <a:t>Medium-term</a:t>
            </a:r>
            <a:r>
              <a:rPr lang="en-US" sz="2200" b="1" dirty="0" smtClean="0"/>
              <a:t> (Utilizing TSDS data for other collections)</a:t>
            </a:r>
          </a:p>
          <a:p>
            <a:pPr lvl="1" fontAlgn="t">
              <a:spcBef>
                <a:spcPts val="700"/>
              </a:spcBef>
              <a:spcAft>
                <a:spcPts val="700"/>
              </a:spcAft>
            </a:pPr>
            <a:r>
              <a:rPr lang="en-US" sz="1800" dirty="0" smtClean="0"/>
              <a:t>All student-level data collections –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Dept: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Federal and State Education Policies</a:t>
            </a:r>
          </a:p>
          <a:p>
            <a:pPr lvl="1" fontAlgn="t">
              <a:spcBef>
                <a:spcPts val="700"/>
              </a:spcBef>
              <a:spcAft>
                <a:spcPts val="700"/>
              </a:spcAft>
            </a:pPr>
            <a:r>
              <a:rPr lang="en-US" sz="1800" dirty="0" smtClean="0"/>
              <a:t>Highly Qualified (Teachers ) –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Dept: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Educator Initiatives</a:t>
            </a:r>
          </a:p>
          <a:p>
            <a:pPr lvl="1" fontAlgn="t">
              <a:spcBef>
                <a:spcPts val="700"/>
              </a:spcBef>
              <a:spcAft>
                <a:spcPts val="700"/>
              </a:spcAft>
            </a:pPr>
            <a:r>
              <a:rPr lang="en-US" sz="1800" dirty="0" smtClean="0"/>
              <a:t>Principal surveys on 1st, 2nd, and 3rd year teachers –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Dept: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Educator Standards and Certification</a:t>
            </a:r>
          </a:p>
          <a:p>
            <a:pPr lvl="1" fontAlgn="t">
              <a:spcBef>
                <a:spcPts val="700"/>
              </a:spcBef>
              <a:spcAft>
                <a:spcPts val="700"/>
              </a:spcAft>
            </a:pPr>
            <a:r>
              <a:rPr lang="en-US" sz="1800" dirty="0" smtClean="0"/>
              <a:t>PMI monitors for Leaver Records, Discipline, and Student Assessment –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Dept: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Monitoring and Interventions</a:t>
            </a:r>
          </a:p>
          <a:p>
            <a:pPr lvl="1" fontAlgn="t">
              <a:spcBef>
                <a:spcPts val="700"/>
              </a:spcBef>
              <a:spcAft>
                <a:spcPts val="700"/>
              </a:spcAft>
            </a:pPr>
            <a:r>
              <a:rPr lang="en-US" sz="1800" dirty="0" smtClean="0"/>
              <a:t>Financial Data –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Dept: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Financial Audits</a:t>
            </a:r>
          </a:p>
          <a:p>
            <a:pPr lvl="1" fontAlgn="t">
              <a:spcBef>
                <a:spcPts val="700"/>
              </a:spcBef>
              <a:spcAft>
                <a:spcPts val="700"/>
              </a:spcAft>
            </a:pPr>
            <a:r>
              <a:rPr lang="en-US" sz="1800" dirty="0" smtClean="0"/>
              <a:t>Monthly staff data and charter school attendance reports every six weeks –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Dept: 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School Finance</a:t>
            </a:r>
          </a:p>
          <a:p>
            <a:pPr>
              <a:spcAft>
                <a:spcPts val="700"/>
              </a:spcAft>
            </a:pPr>
            <a:r>
              <a:rPr lang="en-US" sz="2200" b="1" dirty="0" smtClean="0">
                <a:solidFill>
                  <a:schemeClr val="accent2"/>
                </a:solidFill>
              </a:rPr>
              <a:t>Longer-term</a:t>
            </a:r>
          </a:p>
          <a:p>
            <a:pPr lvl="1">
              <a:spcBef>
                <a:spcPts val="700"/>
              </a:spcBef>
              <a:spcAft>
                <a:spcPts val="700"/>
              </a:spcAft>
            </a:pPr>
            <a:r>
              <a:rPr lang="en-US" sz="1800" dirty="0" smtClean="0"/>
              <a:t>Include most or all remaining TEA-mandated collections in TSDS (~160 collections)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0070C0"/>
                </a:solidFill>
              </a:rPr>
              <a:t>*From Deloitte’s “TEA and ESC TSDS Survey Results”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It feeds many TEA program areas, including: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It provides longitudinal data that we need in order to improve student educational achievement and to align with US ED best practices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Achievement</a:t>
            </a:r>
            <a:r>
              <a:rPr lang="en-US" sz="1200" dirty="0" smtClean="0"/>
              <a:t> – Educators and administrators need tools to improve graduation rates, test scores, and college readiness</a:t>
            </a:r>
            <a:br>
              <a:rPr lang="en-US" sz="1200" dirty="0" smtClean="0"/>
            </a:br>
            <a:endParaRPr lang="en-US" sz="1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Cost</a:t>
            </a:r>
            <a:r>
              <a:rPr lang="en-US" sz="1200" dirty="0" smtClean="0"/>
              <a:t> – LEAs need systems that are inexpensive, quick to learn, and efficient to use.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2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 smtClean="0">
                <a:solidFill>
                  <a:schemeClr val="bg1">
                    <a:lumMod val="75000"/>
                  </a:schemeClr>
                </a:solidFill>
              </a:rPr>
              <a:t>Compliance</a:t>
            </a:r>
            <a:r>
              <a:rPr lang="en-US" sz="1200" dirty="0" smtClean="0"/>
              <a:t> – Administrators need to comply with state reporting requirements as efficiently and accurately as possible, with minimal drain on staff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resource we have is???? </a:t>
            </a:r>
          </a:p>
          <a:p>
            <a:endParaRPr lang="en-US" dirty="0" smtClean="0"/>
          </a:p>
          <a:p>
            <a:r>
              <a:rPr lang="en-US" dirty="0" smtClean="0"/>
              <a:t>Data!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4488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TEA collects some identical data multiple times from LEAs for various mandated collections.</a:t>
            </a:r>
          </a:p>
          <a:p>
            <a:pPr marL="344488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PEIMS technology is outdated and becoming more and more costly to maintain to TEA and LEAs.</a:t>
            </a:r>
          </a:p>
          <a:p>
            <a:pPr marL="344488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Increased data volumes annually cause outages to current PEIMS production platform.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resource we have is???? </a:t>
            </a:r>
          </a:p>
          <a:p>
            <a:endParaRPr lang="en-US" dirty="0" smtClean="0"/>
          </a:p>
          <a:p>
            <a:r>
              <a:rPr lang="en-US" dirty="0" smtClean="0"/>
              <a:t>Data!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A-003 TSDS Logo_white_g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050"/>
            <a:ext cx="6705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 userDrawn="1"/>
        </p:nvGrpSpPr>
        <p:grpSpPr bwMode="auto">
          <a:xfrm>
            <a:off x="457200" y="652463"/>
            <a:ext cx="8258175" cy="2749550"/>
            <a:chOff x="457200" y="652570"/>
            <a:chExt cx="8258158" cy="2749743"/>
          </a:xfrm>
        </p:grpSpPr>
        <p:pic>
          <p:nvPicPr>
            <p:cNvPr id="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8906"/>
              <a:ext cx="8177087" cy="274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230" y="652570"/>
              <a:ext cx="523812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7823200" cy="798513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6386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 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5000" y="0"/>
            <a:ext cx="72390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990600"/>
          </a:xfrm>
        </p:spPr>
        <p:txBody>
          <a:bodyPr>
            <a:normAutofit/>
          </a:bodyPr>
          <a:lstStyle>
            <a:lvl1pPr>
              <a:defRPr kumimoji="0"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 no t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617717" cy="1007787"/>
          </a:xfrm>
          <a:prstGeom prst="rect">
            <a:avLst/>
          </a:prstGeom>
        </p:spPr>
      </p:pic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1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568" y="1752600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52400" y="64770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10" descr="TSDS Logo_Reversed_notex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100860" cy="685801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3050"/>
            <a:ext cx="67056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1676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 no t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93824" y="5892800"/>
            <a:ext cx="1223176" cy="76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>
            <a:normAutofit/>
          </a:bodyPr>
          <a:lstStyle>
            <a:lvl1pPr algn="ctr">
              <a:buNone/>
              <a:defRPr sz="3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81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80848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 no ta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2400" y="152400"/>
            <a:ext cx="1617717" cy="10077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65" r:id="rId4"/>
    <p:sldLayoutId id="2147483740" r:id="rId5"/>
    <p:sldLayoutId id="2147483741" r:id="rId6"/>
    <p:sldLayoutId id="2147483742" r:id="rId7"/>
    <p:sldLayoutId id="2147483743" r:id="rId8"/>
    <p:sldLayoutId id="2147483764" r:id="rId9"/>
    <p:sldLayoutId id="2147483744" r:id="rId10"/>
    <p:sldLayoutId id="2147483745" r:id="rId11"/>
    <p:sldLayoutId id="2147483746" r:id="rId12"/>
    <p:sldLayoutId id="2147483747" r:id="rId13"/>
    <p:sldLayoutId id="2147483762" r:id="rId14"/>
    <p:sldLayoutId id="2147483763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12" Type="http://schemas.openxmlformats.org/officeDocument/2006/relationships/oleObject" Target="file:///C:\Users\mulrich\Documents\_TSDS_Communications%20&amp;%20Brian\Components%20Intro%20Series\Basic%20grey%20flow%20for%20PPTs.vsd\Drawing\~plus\Rectangle.27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file:///C:\Users\mulrich\Documents\_TSDS_Communications%20&amp;%20Brian\Components%20Intro%20Series\Basic%20grey%20flow%20for%20PPTs.vsd\Drawing\~plus\Rectangle.26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oleObject" Target="file:///C:\Users\mulrich\Documents\_TSDS_Communications%20&amp;%20Brian\Components%20Intro%20Series\Basic%20grey%20flow%20for%20PPTs.vsd\Drawing\~plus\Rectangle.27" TargetMode="External"/><Relationship Id="rId4" Type="http://schemas.openxmlformats.org/officeDocument/2006/relationships/oleObject" Target="file:///C:\Users\mulrich\Documents\_TSDS_Communications%20&amp;%20Brian\Components%20Intro%20Series\Basic%20grey%20flow%20for%20PPTs.vsd\Drawing\~plus\Rectangle.2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47.jpe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file:///C:\Users\mulrich\Documents\_TSDS_Communications%20&amp;%20Brian\Components%20Intro%20Series\Basic%20grey%20flow%20for%20PPTs.vsd\Drawing\~plus\Rectangle.27" TargetMode="External"/><Relationship Id="rId5" Type="http://schemas.openxmlformats.org/officeDocument/2006/relationships/oleObject" Target="file:///C:\Users\mulrich\Documents\_TSDS_Communications%20&amp;%20Brian\Components%20Intro%20Series\Basic%20grey%20flow%20for%20PPTs.vsd\Drawing\~plus\Rectangle.26" TargetMode="External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vimeo.com/47511948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studentdatasystem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TSDS Introductory Series: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400" b="1" dirty="0" smtClean="0"/>
              <a:t>PEIMS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10200" cy="9875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EDIT+ Limitations for LEA Customers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Compliance: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 smtClean="0"/>
              <a:t>PEIMS coordinators have approximately a </a:t>
            </a:r>
            <a:r>
              <a:rPr lang="en-US" sz="2000" b="1" dirty="0" smtClean="0"/>
              <a:t>2-month window </a:t>
            </a:r>
            <a:r>
              <a:rPr lang="en-US" sz="2000" dirty="0" smtClean="0"/>
              <a:t>to load each collection.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b="1" dirty="0" smtClean="0"/>
              <a:t>Limited validations </a:t>
            </a:r>
            <a:r>
              <a:rPr lang="en-US" sz="2000" dirty="0" smtClean="0"/>
              <a:t>mean coordinators may load one collection dozens of times.</a:t>
            </a:r>
            <a:endParaRPr lang="en-US" sz="2000" dirty="0" smtClean="0">
              <a:solidFill>
                <a:srgbClr val="FFBEB9"/>
              </a:solidFill>
            </a:endParaRP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 smtClean="0"/>
              <a:t>While EDIT+ can only run on Internet Explorer, some SISs can only run on other browser platforms, so PEIMS loaders and coordinators have to </a:t>
            </a:r>
            <a:r>
              <a:rPr lang="en-US" sz="2000" b="1" dirty="0" smtClean="0"/>
              <a:t>switch back and forth</a:t>
            </a:r>
          </a:p>
          <a:p>
            <a:pPr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2000" dirty="0" smtClean="0"/>
              <a:t>Processing PEIMS data is </a:t>
            </a:r>
            <a:r>
              <a:rPr lang="en-US" sz="2000" b="1" dirty="0" smtClean="0"/>
              <a:t>expensive</a:t>
            </a:r>
            <a:r>
              <a:rPr lang="en-US" sz="2000" dirty="0" smtClean="0"/>
              <a:t> in time and resources.</a:t>
            </a:r>
          </a:p>
        </p:txBody>
      </p:sp>
      <p:pic>
        <p:nvPicPr>
          <p:cNvPr id="7" name="Picture 6" descr="C:\Users\mulrich\AppData\Local\Microsoft\Windows\Temporary Internet Files\Content.IE5\5M2QUV2G\MP90043947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27181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Challenges for TEA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Cost &amp; Maintenance: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ea typeface="Times New Roman"/>
                <a:cs typeface="Calibri"/>
              </a:rPr>
              <a:t>Adding new data fields to the legacy system is expensive and time-consuming (est. </a:t>
            </a:r>
            <a:r>
              <a:rPr lang="en-US" sz="2000" b="1" dirty="0" smtClean="0">
                <a:ea typeface="Times New Roman"/>
                <a:cs typeface="Calibri"/>
              </a:rPr>
              <a:t>$80K/field</a:t>
            </a:r>
            <a:r>
              <a:rPr lang="en-US" sz="2000" dirty="0" smtClean="0">
                <a:ea typeface="Times New Roman"/>
                <a:cs typeface="Times New Roman"/>
              </a:rPr>
              <a:t>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b="1" dirty="0" smtClean="0"/>
              <a:t>~160 separate TEA data collections </a:t>
            </a:r>
            <a:r>
              <a:rPr lang="en-US" sz="2000" dirty="0" smtClean="0"/>
              <a:t>are costly to the state.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Obsolescence: </a:t>
            </a:r>
            <a:r>
              <a:rPr lang="en-US" sz="2000" dirty="0" smtClean="0"/>
              <a:t> EDIT+ is </a:t>
            </a:r>
            <a:r>
              <a:rPr lang="en-US" sz="2000" b="1" dirty="0" smtClean="0"/>
              <a:t>incompatible </a:t>
            </a:r>
            <a:r>
              <a:rPr lang="en-US" sz="2000" dirty="0" smtClean="0"/>
              <a:t>with most commercial systems currently available on the market.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Unstable System:  </a:t>
            </a:r>
            <a:r>
              <a:rPr lang="en-US" sz="2000" dirty="0" smtClean="0"/>
              <a:t>Due to volume of data, EDIT+ </a:t>
            </a:r>
            <a:r>
              <a:rPr lang="en-US" sz="2000" b="1" dirty="0" smtClean="0"/>
              <a:t>frequently crashes </a:t>
            </a:r>
            <a:r>
              <a:rPr lang="en-US" sz="2000" dirty="0" smtClean="0"/>
              <a:t>during PEIMS submissions.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Data Volumes: 11GB/year over 142M rows, submitted and resubmitted in different versions, resulting in TEA processing </a:t>
            </a:r>
            <a:r>
              <a:rPr lang="en-US" sz="2000" b="1" dirty="0" smtClean="0"/>
              <a:t>2.5 billion rows </a:t>
            </a:r>
            <a:r>
              <a:rPr lang="en-US" sz="2000" dirty="0" smtClean="0"/>
              <a:t>of data.</a:t>
            </a:r>
          </a:p>
        </p:txBody>
      </p:sp>
      <p:pic>
        <p:nvPicPr>
          <p:cNvPr id="8" name="Picture 7" descr="TEA_glow2.png"/>
          <p:cNvPicPr>
            <a:picLocks noChangeAspect="1"/>
          </p:cNvPicPr>
          <p:nvPr/>
        </p:nvPicPr>
        <p:blipFill>
          <a:blip r:embed="rId3" cstate="print"/>
          <a:srcRect t="9536" r="950" b="1272"/>
          <a:stretch>
            <a:fillRect/>
          </a:stretch>
        </p:blipFill>
        <p:spPr>
          <a:xfrm>
            <a:off x="7237880" y="2690"/>
            <a:ext cx="1905762" cy="128282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presentation_database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" y="2246531"/>
            <a:ext cx="3171237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Dramatic Increase in PEIMS Volume</a:t>
            </a:r>
            <a:endParaRPr lang="en-US" sz="28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685800" y="2951381"/>
          <a:ext cx="3352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19050" y="2351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FF54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rows of data added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2007/08 – 2011/12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5325" y="4589681"/>
            <a:ext cx="9541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93 million</a:t>
            </a:r>
          </a:p>
          <a:p>
            <a:pPr algn="ctr">
              <a:defRPr sz="13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2007/08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1800" y="2951381"/>
            <a:ext cx="9653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3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143 million</a:t>
            </a:r>
          </a:p>
          <a:p>
            <a:pPr algn="ctr">
              <a:defRPr sz="13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2011/12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200" y="20574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rgbClr val="FF54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330%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PEIMS data elements 1987-2012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 descr="330_percent_increase_data_elemen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2703731"/>
            <a:ext cx="2039199" cy="32004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30876" y="5037231"/>
            <a:ext cx="1295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54 data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elements</a:t>
            </a:r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 sz="600" dirty="0" smtClean="0"/>
          </a:p>
          <a:p>
            <a:pPr algn="ctr">
              <a:defRPr sz="1400" b="1" i="0" u="none" strike="noStrike" kern="1200" baseline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1987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36575" y="331333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 data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 descr="TEA_glow2.png"/>
          <p:cNvPicPr>
            <a:picLocks noChangeAspect="1"/>
          </p:cNvPicPr>
          <p:nvPr/>
        </p:nvPicPr>
        <p:blipFill>
          <a:blip r:embed="rId6" cstate="print"/>
          <a:srcRect t="9536" r="950" b="1272"/>
          <a:stretch>
            <a:fillRect/>
          </a:stretch>
        </p:blipFill>
        <p:spPr>
          <a:xfrm>
            <a:off x="7237880" y="2690"/>
            <a:ext cx="1905762" cy="1282827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2582174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2658374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Why is our data collection system important?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What is TSDS?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TEA customers... and beyond?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When will it be implemented?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TSDS Vision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  <a:buNone/>
            </a:pPr>
            <a:r>
              <a:rPr lang="en-US" sz="2400" b="1" dirty="0" smtClean="0">
                <a:cs typeface="Arial" pitchFamily="34" charset="0"/>
              </a:rPr>
              <a:t>TSDS will: </a:t>
            </a:r>
          </a:p>
          <a:p>
            <a:pPr marL="228600" indent="-2286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Modernize the PEIMS data collection process </a:t>
            </a:r>
            <a:r>
              <a:rPr lang="en-US" sz="2400" b="1" dirty="0" smtClean="0">
                <a:cs typeface="Arial" pitchFamily="34" charset="0"/>
              </a:rPr>
              <a:t>to reduce technology risk and system downtime,</a:t>
            </a:r>
            <a:r>
              <a:rPr lang="en-US" sz="2400" dirty="0" smtClean="0">
                <a:cs typeface="Arial" pitchFamily="34" charset="0"/>
              </a:rPr>
              <a:t> allowing for more system availability and ease of use, and;</a:t>
            </a:r>
            <a:endParaRPr lang="en-US" sz="2400" dirty="0" smtClean="0"/>
          </a:p>
          <a:p>
            <a:pPr marL="228600" lvl="0" indent="-2286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Put </a:t>
            </a:r>
            <a:r>
              <a:rPr lang="en-US" sz="2400" b="1" dirty="0" smtClean="0">
                <a:cs typeface="Arial" pitchFamily="34" charset="0"/>
              </a:rPr>
              <a:t>real-time student performance data </a:t>
            </a:r>
            <a:r>
              <a:rPr lang="en-US" sz="2400" dirty="0" smtClean="0">
                <a:cs typeface="Arial" pitchFamily="34" charset="0"/>
              </a:rPr>
              <a:t>in the hands of  educators to improve student achievement, and;  </a:t>
            </a:r>
          </a:p>
          <a:p>
            <a:pPr marL="228600" lvl="0" indent="-22860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>
                <a:cs typeface="Arial" pitchFamily="34" charset="0"/>
              </a:rPr>
              <a:t>Become the </a:t>
            </a:r>
            <a:r>
              <a:rPr lang="en-US" sz="2400" b="1" i="1" dirty="0" smtClean="0">
                <a:cs typeface="Arial" pitchFamily="34" charset="0"/>
              </a:rPr>
              <a:t>one</a:t>
            </a:r>
            <a:r>
              <a:rPr lang="en-US" sz="2400" b="1" dirty="0" smtClean="0">
                <a:cs typeface="Arial" pitchFamily="34" charset="0"/>
              </a:rPr>
              <a:t> common data collection platform </a:t>
            </a:r>
            <a:r>
              <a:rPr lang="en-US" sz="2400" dirty="0" smtClean="0">
                <a:cs typeface="Arial" pitchFamily="34" charset="0"/>
              </a:rPr>
              <a:t>for TEA to reduce the data collection burden on districts and charter schools.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0C4421-5918-4AA3-AE4A-C36EDD2FD6E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TSDS: 4 Key Projects</a:t>
            </a:r>
            <a:endParaRPr lang="en-US" b="1" dirty="0"/>
          </a:p>
        </p:txBody>
      </p:sp>
      <p:graphicFrame>
        <p:nvGraphicFramePr>
          <p:cNvPr id="26" name="Content Placeholder 25"/>
          <p:cNvGraphicFramePr>
            <a:graphicFrameLocks noGrp="1"/>
          </p:cNvGraphicFramePr>
          <p:nvPr>
            <p:ph sz="quarter" idx="1"/>
          </p:nvPr>
        </p:nvGraphicFramePr>
        <p:xfrm>
          <a:off x="301625" y="1524000"/>
          <a:ext cx="85375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ectangle 28"/>
          <p:cNvSpPr/>
          <p:nvPr/>
        </p:nvSpPr>
        <p:spPr>
          <a:xfrm>
            <a:off x="313345" y="3181093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State-sponsored 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411104" y="3103217"/>
            <a:ext cx="2362200" cy="554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Education Data Warehouse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10752" y="3181093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PEIMS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32896" y="3181093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itchFamily="34" charset="0"/>
              </a:rPr>
              <a:t>TPEIR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0C4421-5918-4AA3-AE4A-C36EDD2FD6E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3089696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3165896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Why is our data collection system important?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What is TSDS?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TEA customers... and beyond?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When will it be implemented?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TSDS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1295400" y="2057400"/>
          <a:ext cx="6521450" cy="3835400"/>
        </p:xfrm>
        <a:graphic>
          <a:graphicData uri="http://schemas.openxmlformats.org/presentationml/2006/ole">
            <p:oleObj spid="_x0000_s278530" name="Visio" r:id="rId3" imgW="6521279" imgH="3835080" progId="Visio.Drawing.11">
              <p:embed/>
            </p:oleObj>
          </a:graphicData>
        </a:graphic>
      </p:graphicFrame>
      <p:sp>
        <p:nvSpPr>
          <p:cNvPr id="9" name="Line Callout 3 (No Border) 8"/>
          <p:cNvSpPr/>
          <p:nvPr/>
        </p:nvSpPr>
        <p:spPr>
          <a:xfrm>
            <a:off x="381000" y="1828800"/>
            <a:ext cx="2057400" cy="1066800"/>
          </a:xfrm>
          <a:prstGeom prst="callout3">
            <a:avLst>
              <a:gd name="adj1" fmla="val 47716"/>
              <a:gd name="adj2" fmla="val -5479"/>
              <a:gd name="adj3" fmla="val 50475"/>
              <a:gd name="adj4" fmla="val -13101"/>
              <a:gd name="adj5" fmla="val 116121"/>
              <a:gd name="adj6" fmla="val -12301"/>
              <a:gd name="adj7" fmla="val 181568"/>
              <a:gd name="adj8" fmla="val 5318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Partial data loads reduce errors, limit burden on system</a:t>
            </a:r>
          </a:p>
        </p:txBody>
      </p:sp>
      <p:sp>
        <p:nvSpPr>
          <p:cNvPr id="10" name="Line Callout 3 (No Border) 9"/>
          <p:cNvSpPr/>
          <p:nvPr/>
        </p:nvSpPr>
        <p:spPr>
          <a:xfrm>
            <a:off x="457200" y="4800600"/>
            <a:ext cx="1905000" cy="838200"/>
          </a:xfrm>
          <a:prstGeom prst="callout3">
            <a:avLst>
              <a:gd name="adj1" fmla="val 47716"/>
              <a:gd name="adj2" fmla="val -5479"/>
              <a:gd name="adj3" fmla="val 47629"/>
              <a:gd name="adj4" fmla="val -11849"/>
              <a:gd name="adj5" fmla="val -10720"/>
              <a:gd name="adj6" fmla="val -11473"/>
              <a:gd name="adj7" fmla="val -95244"/>
              <a:gd name="adj8" fmla="val 53911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LEAs load data at will</a:t>
            </a:r>
          </a:p>
        </p:txBody>
      </p:sp>
      <p:sp>
        <p:nvSpPr>
          <p:cNvPr id="12" name="Line Callout 3 (No Border) 11"/>
          <p:cNvSpPr/>
          <p:nvPr/>
        </p:nvSpPr>
        <p:spPr>
          <a:xfrm>
            <a:off x="3124200" y="5638800"/>
            <a:ext cx="2209800" cy="914400"/>
          </a:xfrm>
          <a:prstGeom prst="callout3">
            <a:avLst>
              <a:gd name="adj1" fmla="val 47716"/>
              <a:gd name="adj2" fmla="val -5479"/>
              <a:gd name="adj3" fmla="val 50475"/>
              <a:gd name="adj4" fmla="val -13101"/>
              <a:gd name="adj5" fmla="val -6491"/>
              <a:gd name="adj6" fmla="val -13770"/>
              <a:gd name="adj7" fmla="val -137256"/>
              <a:gd name="adj8" fmla="val -35632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More validations up front = cleaner data sooner </a:t>
            </a:r>
          </a:p>
        </p:txBody>
      </p:sp>
      <p:sp>
        <p:nvSpPr>
          <p:cNvPr id="14" name="Line Callout 3 (No Border) 13"/>
          <p:cNvSpPr/>
          <p:nvPr/>
        </p:nvSpPr>
        <p:spPr>
          <a:xfrm>
            <a:off x="6934200" y="5257800"/>
            <a:ext cx="1981200" cy="1066800"/>
          </a:xfrm>
          <a:prstGeom prst="callout3">
            <a:avLst>
              <a:gd name="adj1" fmla="val 50698"/>
              <a:gd name="adj2" fmla="val -5077"/>
              <a:gd name="adj3" fmla="val 50475"/>
              <a:gd name="adj4" fmla="val -13101"/>
              <a:gd name="adj5" fmla="val 12119"/>
              <a:gd name="adj6" fmla="val -18094"/>
              <a:gd name="adj7" fmla="val -10538"/>
              <a:gd name="adj8" fmla="val -2191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New pre-K, assessment, &amp; workforce data</a:t>
            </a:r>
          </a:p>
        </p:txBody>
      </p:sp>
      <p:sp>
        <p:nvSpPr>
          <p:cNvPr id="15" name="Line Callout 3 (No Border) 14"/>
          <p:cNvSpPr/>
          <p:nvPr/>
        </p:nvSpPr>
        <p:spPr>
          <a:xfrm>
            <a:off x="4495800" y="1600200"/>
            <a:ext cx="1752600" cy="762000"/>
          </a:xfrm>
          <a:prstGeom prst="callout3">
            <a:avLst>
              <a:gd name="adj1" fmla="val 47716"/>
              <a:gd name="adj2" fmla="val 103367"/>
              <a:gd name="adj3" fmla="val 48424"/>
              <a:gd name="adj4" fmla="val 112836"/>
              <a:gd name="adj5" fmla="val 97242"/>
              <a:gd name="adj6" fmla="val 120437"/>
              <a:gd name="adj7" fmla="val 158253"/>
              <a:gd name="adj8" fmla="val 129346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Comprehensive reports</a:t>
            </a:r>
          </a:p>
        </p:txBody>
      </p:sp>
      <p:sp>
        <p:nvSpPr>
          <p:cNvPr id="16" name="Line Callout 3 (No Border) 15"/>
          <p:cNvSpPr/>
          <p:nvPr/>
        </p:nvSpPr>
        <p:spPr>
          <a:xfrm>
            <a:off x="7086600" y="3581400"/>
            <a:ext cx="1905000" cy="685800"/>
          </a:xfrm>
          <a:prstGeom prst="callout3">
            <a:avLst>
              <a:gd name="adj1" fmla="val 47716"/>
              <a:gd name="adj2" fmla="val -5479"/>
              <a:gd name="adj3" fmla="val 46997"/>
              <a:gd name="adj4" fmla="val -12684"/>
              <a:gd name="adj5" fmla="val 8716"/>
              <a:gd name="adj6" fmla="val -12301"/>
              <a:gd name="adj7" fmla="val -32901"/>
              <a:gd name="adj8" fmla="val -22292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Student-level, updatable daily</a:t>
            </a:r>
          </a:p>
        </p:txBody>
      </p:sp>
      <p:sp>
        <p:nvSpPr>
          <p:cNvPr id="17" name="Line Callout 3 (No Border) 16"/>
          <p:cNvSpPr/>
          <p:nvPr/>
        </p:nvSpPr>
        <p:spPr>
          <a:xfrm>
            <a:off x="7696200" y="1620743"/>
            <a:ext cx="1371600" cy="1143000"/>
          </a:xfrm>
          <a:prstGeom prst="callout3">
            <a:avLst>
              <a:gd name="adj1" fmla="val 98876"/>
              <a:gd name="adj2" fmla="val 51671"/>
              <a:gd name="adj3" fmla="val 119064"/>
              <a:gd name="adj4" fmla="val 52049"/>
              <a:gd name="adj5" fmla="val 118433"/>
              <a:gd name="adj6" fmla="val 711"/>
              <a:gd name="adj7" fmla="val 118445"/>
              <a:gd name="adj8" fmla="val -19807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Research-based metrics &amp; reports</a:t>
            </a:r>
          </a:p>
        </p:txBody>
      </p:sp>
      <p:pic>
        <p:nvPicPr>
          <p:cNvPr id="11" name="Picture 10" descr="microsco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2895600"/>
            <a:ext cx="519065" cy="609600"/>
          </a:xfrm>
          <a:prstGeom prst="rect">
            <a:avLst/>
          </a:prstGeom>
        </p:spPr>
      </p:pic>
      <p:pic>
        <p:nvPicPr>
          <p:cNvPr id="13" name="Picture 12" descr="calendar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114800"/>
            <a:ext cx="746484" cy="622070"/>
          </a:xfrm>
          <a:prstGeom prst="rect">
            <a:avLst/>
          </a:prstGeom>
        </p:spPr>
      </p:pic>
      <p:pic>
        <p:nvPicPr>
          <p:cNvPr id="18" name="Picture 17" descr="da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2209800"/>
            <a:ext cx="515963" cy="462332"/>
          </a:xfrm>
          <a:prstGeom prst="rect">
            <a:avLst/>
          </a:prstGeom>
        </p:spPr>
      </p:pic>
      <p:pic>
        <p:nvPicPr>
          <p:cNvPr id="19" name="Picture 18" descr="clock.2p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581400"/>
            <a:ext cx="457200" cy="539826"/>
          </a:xfrm>
          <a:prstGeom prst="rect">
            <a:avLst/>
          </a:prstGeom>
        </p:spPr>
      </p:pic>
      <p:pic>
        <p:nvPicPr>
          <p:cNvPr id="21" name="Picture 9" descr="C:\Users\mulrich\AppData\Local\Microsoft\Windows\Temporary Internet Files\Content.IE5\3BA5OXXM\MC90001471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200400"/>
            <a:ext cx="773444" cy="542802"/>
          </a:xfrm>
          <a:prstGeom prst="rect">
            <a:avLst/>
          </a:prstGeom>
          <a:noFill/>
        </p:spPr>
      </p:pic>
      <p:pic>
        <p:nvPicPr>
          <p:cNvPr id="23" name="Picture 22" descr="magnifying glas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82743" y="5462547"/>
            <a:ext cx="685800" cy="685800"/>
          </a:xfrm>
          <a:prstGeom prst="rect">
            <a:avLst/>
          </a:prstGeom>
        </p:spPr>
      </p:pic>
      <p:pic>
        <p:nvPicPr>
          <p:cNvPr id="24" name="Picture 23" descr="report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58741">
            <a:off x="6250128" y="5857877"/>
            <a:ext cx="628515" cy="709377"/>
          </a:xfrm>
          <a:prstGeom prst="rect">
            <a:avLst/>
          </a:prstGeom>
        </p:spPr>
      </p:pic>
      <p:graphicFrame>
        <p:nvGraphicFramePr>
          <p:cNvPr id="238599" name="Object 7"/>
          <p:cNvGraphicFramePr>
            <a:graphicFrameLocks noChangeAspect="1"/>
          </p:cNvGraphicFramePr>
          <p:nvPr/>
        </p:nvGraphicFramePr>
        <p:xfrm>
          <a:off x="228600" y="5943600"/>
          <a:ext cx="1058863" cy="361950"/>
        </p:xfrm>
        <a:graphic>
          <a:graphicData uri="http://schemas.openxmlformats.org/presentationml/2006/ole">
            <p:oleObj spid="_x0000_s278531" name="Visio" r:id="rId11" imgW="1058111" imgH="361800" progId="Visio.Drawing.11">
              <p:link updateAutomatic="1"/>
            </p:oleObj>
          </a:graphicData>
        </a:graphic>
      </p:graphicFrame>
      <p:graphicFrame>
        <p:nvGraphicFramePr>
          <p:cNvPr id="238600" name="Object 8"/>
          <p:cNvGraphicFramePr>
            <a:graphicFrameLocks noChangeAspect="1"/>
          </p:cNvGraphicFramePr>
          <p:nvPr/>
        </p:nvGraphicFramePr>
        <p:xfrm>
          <a:off x="228600" y="6324600"/>
          <a:ext cx="1058863" cy="374650"/>
        </p:xfrm>
        <a:graphic>
          <a:graphicData uri="http://schemas.openxmlformats.org/presentationml/2006/ole">
            <p:oleObj spid="_x0000_s278532" name="Visio" r:id="rId12" imgW="1058111" imgH="374490" progId="Visio.Drawing.11">
              <p:link updateAutomatic="1"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3607278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3683478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Why is our data collection system important?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What is TSDS?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TEA customers... and beyond?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When will it be implemented?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smtClean="0"/>
              <a:t>Will TSDS Replace PEIMS?</a:t>
            </a:r>
            <a:endParaRPr lang="en-US" sz="39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153400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Mostly:  </a:t>
            </a:r>
          </a:p>
          <a:p>
            <a:pPr marL="0" indent="0" algn="ctr">
              <a:buNone/>
            </a:pPr>
            <a:r>
              <a:rPr lang="en-US" sz="3000" dirty="0" smtClean="0"/>
              <a:t>The PEIMS Data Mart (PDM) will replace EDIT+, but the existing longitudinal PEIMS database housed in </a:t>
            </a:r>
            <a:r>
              <a:rPr lang="en-US" sz="3000" b="1" dirty="0" smtClean="0"/>
              <a:t>Main_PRD will continue to be used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0C4421-5918-4AA3-AE4A-C36EDD2FD6E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798320"/>
            <a:ext cx="8153400" cy="452628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Why is our data collection system important?</a:t>
            </a:r>
            <a:endParaRPr lang="en-US" dirty="0" smtClean="0"/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Limitations of current PEIMS data collection system?</a:t>
            </a:r>
          </a:p>
          <a:p>
            <a:pPr marL="514350" indent="-514350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What is TSDS?</a:t>
            </a:r>
            <a:endParaRPr lang="en-US" dirty="0" smtClean="0"/>
          </a:p>
          <a:p>
            <a:pPr marL="514350" indent="-514350" fontAlgn="ctr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How will TSDS work?</a:t>
            </a:r>
          </a:p>
          <a:p>
            <a:pPr marL="514350" indent="-514350" fontAlgn="ctr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Will TSDS replace PEIMS?</a:t>
            </a:r>
          </a:p>
          <a:p>
            <a:pPr marL="514350" indent="-514350" fontAlgn="ctr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How will TSDS PEIMS help LEA customers?</a:t>
            </a:r>
          </a:p>
          <a:p>
            <a:pPr marL="514350" indent="-514350" fontAlgn="ctr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How will TSDS PEIMS help TEA customers... and beyond?</a:t>
            </a:r>
            <a:endParaRPr lang="en-US" dirty="0" smtClean="0"/>
          </a:p>
          <a:p>
            <a:pPr marL="514350" indent="-514350" fontAlgn="ctr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When will it be implemented?</a:t>
            </a:r>
            <a:endParaRPr lang="en-US" dirty="0" smtClean="0"/>
          </a:p>
          <a:p>
            <a:pPr marL="514350" indent="-514350" fontAlgn="ctr">
              <a:spcBef>
                <a:spcPts val="90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b="1" dirty="0" smtClean="0"/>
              <a:t>Where do we go from here?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Main_PRD Unchanged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1143000" y="1945481"/>
          <a:ext cx="6521450" cy="3835400"/>
        </p:xfrm>
        <a:graphic>
          <a:graphicData uri="http://schemas.openxmlformats.org/presentationml/2006/ole">
            <p:oleObj spid="_x0000_s240642" name="Visio" r:id="rId3" imgW="6521279" imgH="3835080" progId="Visio.Drawing.11">
              <p:embed/>
            </p:oleObj>
          </a:graphicData>
        </a:graphic>
      </p:graphicFrame>
      <p:sp>
        <p:nvSpPr>
          <p:cNvPr id="14" name="Line Callout 3 (No Border) 13"/>
          <p:cNvSpPr/>
          <p:nvPr/>
        </p:nvSpPr>
        <p:spPr>
          <a:xfrm>
            <a:off x="6324600" y="5410200"/>
            <a:ext cx="1981200" cy="838200"/>
          </a:xfrm>
          <a:prstGeom prst="callout3">
            <a:avLst>
              <a:gd name="adj1" fmla="val 47716"/>
              <a:gd name="adj2" fmla="val -5479"/>
              <a:gd name="adj3" fmla="val 50475"/>
              <a:gd name="adj4" fmla="val -13101"/>
              <a:gd name="adj5" fmla="val 12119"/>
              <a:gd name="adj6" fmla="val -18094"/>
              <a:gd name="adj7" fmla="val -56351"/>
              <a:gd name="adj8" fmla="val -25093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This process will NOT change!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321792" y="4343400"/>
            <a:ext cx="3200400" cy="914400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5668060" y="4191000"/>
            <a:ext cx="381000" cy="533400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softEdge">
            <a:bevelT w="1016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228600" y="5943600"/>
          <a:ext cx="1058863" cy="361950"/>
        </p:xfrm>
        <a:graphic>
          <a:graphicData uri="http://schemas.openxmlformats.org/presentationml/2006/ole">
            <p:oleObj spid="_x0000_s240643" name="Visio" r:id="rId4" imgW="1058111" imgH="361800" progId="Visio.Drawing.11">
              <p:link updateAutomatic="1"/>
            </p:oleObj>
          </a:graphicData>
        </a:graphic>
      </p:graphicFrame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228600" y="6324600"/>
          <a:ext cx="1058863" cy="374650"/>
        </p:xfrm>
        <a:graphic>
          <a:graphicData uri="http://schemas.openxmlformats.org/presentationml/2006/ole">
            <p:oleObj spid="_x0000_s240644" name="Visio" r:id="rId5" imgW="1058111" imgH="374490" progId="Visio.Drawing.11">
              <p:link updateAutomatic="1"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4149304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4225504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Why is our data collection system important?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What is TSDS?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TEA customers... and beyond?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When will it be implemented?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3340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Meeting LEA Customer Needs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162800" cy="2209800"/>
          </a:xfrm>
        </p:spPr>
        <p:txBody>
          <a:bodyPr>
            <a:noAutofit/>
          </a:bodyPr>
          <a:lstStyle/>
          <a:p>
            <a:pPr lvl="0">
              <a:spcBef>
                <a:spcPts val="900"/>
              </a:spcBef>
              <a:buNone/>
            </a:pPr>
            <a:r>
              <a:rPr lang="en-US" sz="3200" b="1" dirty="0" smtClean="0">
                <a:solidFill>
                  <a:schemeClr val="accent2"/>
                </a:solidFill>
                <a:cs typeface="Arial" pitchFamily="34" charset="0"/>
              </a:rPr>
              <a:t>Achievement</a:t>
            </a:r>
          </a:p>
          <a:p>
            <a:pPr lvl="0">
              <a:spcBef>
                <a:spcPts val="600"/>
              </a:spcBef>
              <a:spcAft>
                <a:spcPts val="900"/>
              </a:spcAft>
            </a:pPr>
            <a:r>
              <a:rPr lang="en-US" sz="2400" dirty="0" smtClean="0">
                <a:cs typeface="Arial" pitchFamily="34" charset="0"/>
              </a:rPr>
              <a:t>The dashboards are designed to provide tools to </a:t>
            </a:r>
            <a:r>
              <a:rPr lang="en-US" sz="2400" b="1" dirty="0" smtClean="0">
                <a:cs typeface="Arial" pitchFamily="34" charset="0"/>
              </a:rPr>
              <a:t>monitor, assess and take needed steps</a:t>
            </a:r>
            <a:r>
              <a:rPr lang="en-US" sz="2400" dirty="0" smtClean="0">
                <a:cs typeface="Arial" pitchFamily="34" charset="0"/>
              </a:rPr>
              <a:t> to enhance student performance to help teachers be more effective.</a:t>
            </a:r>
          </a:p>
        </p:txBody>
      </p:sp>
      <p:pic>
        <p:nvPicPr>
          <p:cNvPr id="5" name="Picture 137" descr="C:\Users\mulrich\AppData\Local\Microsoft\Windows\Temporary Internet Files\Content.IE5\8PEGPJMN\MP9004278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3893244" cy="2895600"/>
          </a:xfrm>
          <a:prstGeom prst="rect">
            <a:avLst/>
          </a:prstGeom>
          <a:noFill/>
        </p:spPr>
      </p:pic>
      <p:pic>
        <p:nvPicPr>
          <p:cNvPr id="7" name="Content Placeholder 23" descr="presentation_mrteache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800" y="1502517"/>
            <a:ext cx="1600200" cy="20968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038600" y="3733800"/>
            <a:ext cx="4572000" cy="2895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320040" indent="-320040">
              <a:lnSpc>
                <a:spcPct val="110000"/>
              </a:lnSpc>
              <a:spcBef>
                <a:spcPts val="900"/>
              </a:spcBef>
              <a:spcAft>
                <a:spcPts val="900"/>
              </a:spcAft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400" dirty="0" smtClean="0">
                <a:cs typeface="Arial" pitchFamily="34" charset="0"/>
              </a:rPr>
              <a:t>TSDS puts vital information into</a:t>
            </a:r>
            <a:r>
              <a:rPr lang="en-US" sz="2400" b="1" dirty="0" smtClean="0">
                <a:cs typeface="Arial" pitchFamily="34" charset="0"/>
              </a:rPr>
              <a:t> one easy-to-use dashboard</a:t>
            </a:r>
            <a:r>
              <a:rPr lang="en-US" sz="2400" dirty="0" smtClean="0">
                <a:cs typeface="Arial" pitchFamily="34" charset="0"/>
              </a:rPr>
              <a:t>, so teachers save time by not having to search multiple sources for student data.</a:t>
            </a:r>
            <a:r>
              <a:rPr lang="en-US" sz="2400" dirty="0" smtClean="0"/>
              <a:t> </a:t>
            </a:r>
          </a:p>
        </p:txBody>
      </p:sp>
      <p:pic>
        <p:nvPicPr>
          <p:cNvPr id="11" name="Picture 10" descr="C:\Users\mulrich\AppData\Local\Microsoft\Windows\Temporary Internet Files\Content.IE5\5M2QUV2G\MP90043947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8965"/>
            <a:ext cx="1905000" cy="1271815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7818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Meeting LEA Customer Needs</a:t>
            </a:r>
            <a:endParaRPr lang="en-US" sz="3200" dirty="0"/>
          </a:p>
        </p:txBody>
      </p:sp>
      <p:pic>
        <p:nvPicPr>
          <p:cNvPr id="7" name="Picture 94" descr="C:\Users\mulrich\AppData\Local\Microsoft\Windows\Temporary Internet Files\Content.IE5\8PEGPJMN\MP9004330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3429000" cy="34290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657600" y="1905000"/>
            <a:ext cx="5181600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912" indent="-32004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</a:pPr>
            <a:r>
              <a:rPr lang="en-US" sz="3200" b="1" dirty="0" smtClean="0">
                <a:solidFill>
                  <a:schemeClr val="accent2"/>
                </a:solidFill>
              </a:rPr>
              <a:t>Cost</a:t>
            </a:r>
          </a:p>
          <a:p>
            <a:pPr marL="438912" indent="-32004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400" dirty="0" smtClean="0"/>
              <a:t>TSDS will provide detailed standards and </a:t>
            </a:r>
            <a:r>
              <a:rPr lang="en-US" sz="2400" b="1" dirty="0" smtClean="0"/>
              <a:t>a more streamlined process</a:t>
            </a:r>
            <a:r>
              <a:rPr lang="en-US" sz="2400" dirty="0" smtClean="0"/>
              <a:t> for TEA and agency data collection efforts, ultimately reducing time while improving overall data quality. </a:t>
            </a:r>
          </a:p>
        </p:txBody>
      </p:sp>
      <p:pic>
        <p:nvPicPr>
          <p:cNvPr id="8" name="Picture 7" descr="C:\Users\mulrich\AppData\Local\Microsoft\Windows\Temporary Internet Files\Content.IE5\5M2QUV2G\MP9004394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8965"/>
            <a:ext cx="1905000" cy="1271815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7818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Meeting LEA Customer Needs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6172200" cy="434340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dirty="0" smtClean="0"/>
              <a:t>All submissions for the current school year will be </a:t>
            </a:r>
            <a:r>
              <a:rPr lang="en-US" sz="2400" b="1" dirty="0" smtClean="0"/>
              <a:t>open from the first day of school </a:t>
            </a:r>
            <a:r>
              <a:rPr lang="en-US" sz="2400" dirty="0" smtClean="0"/>
              <a:t>to help PEIMS coordinators identify and correct errors earlier in the process</a:t>
            </a:r>
            <a:r>
              <a:rPr lang="en-US" sz="2400" b="1" dirty="0" smtClean="0"/>
              <a:t>.</a:t>
            </a:r>
          </a:p>
          <a:p>
            <a:pPr lvl="0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2400" dirty="0" smtClean="0"/>
              <a:t>TSDS offers </a:t>
            </a:r>
            <a:r>
              <a:rPr lang="en-US" sz="2400" b="1" dirty="0" smtClean="0"/>
              <a:t>a new client-side validation tool </a:t>
            </a:r>
            <a:r>
              <a:rPr lang="en-US" sz="2400" dirty="0" smtClean="0"/>
              <a:t>available throughout the process, which will help identify data errors earlier, prior to loading PEIMS and dashboard data to the Education Data Warehouse (EDW)—ultimately enhancing data quality in the long-term.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0" y="1143000"/>
            <a:ext cx="4267200" cy="52352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117475" marR="0" lvl="0" indent="1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26" descr="C:\Users\mulrich\AppData\Local\Microsoft\Windows\Temporary Internet Files\Content.IE5\TB47EZ3K\MP91022069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422" y="2971800"/>
            <a:ext cx="2575578" cy="3886200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676400"/>
            <a:ext cx="8610600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SzPct val="60000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Compliance</a:t>
            </a:r>
          </a:p>
        </p:txBody>
      </p:sp>
      <p:pic>
        <p:nvPicPr>
          <p:cNvPr id="9" name="Picture 8" descr="C:\Users\mulrich\AppData\Local\Microsoft\Windows\Temporary Internet Files\Content.IE5\5M2QUV2G\MP90043947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8965"/>
            <a:ext cx="1905000" cy="1271815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4665452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4741652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Why is our data collection system important?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What is TSDS?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How will TSDS PEIMS help TEA customers... and beyond?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When will it be implemented?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864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Meeting Internal Customer Needs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Cost-effective: 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TEA will be able to </a:t>
            </a:r>
            <a:r>
              <a:rPr lang="en-US" sz="1800" b="1" dirty="0" smtClean="0"/>
              <a:t>add new fields </a:t>
            </a:r>
            <a:r>
              <a:rPr lang="en-US" sz="1800" dirty="0" smtClean="0"/>
              <a:t>to XML-based data collections </a:t>
            </a:r>
            <a:r>
              <a:rPr lang="en-US" sz="1800" b="1" dirty="0" smtClean="0"/>
              <a:t>more cheaply and easily</a:t>
            </a:r>
            <a:r>
              <a:rPr lang="en-US" sz="1800" dirty="0" smtClean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TSDS will become the </a:t>
            </a:r>
            <a:r>
              <a:rPr lang="en-US" sz="1800" b="1" i="1" dirty="0" smtClean="0"/>
              <a:t>one </a:t>
            </a:r>
            <a:r>
              <a:rPr lang="en-US" sz="1800" b="1" dirty="0" smtClean="0"/>
              <a:t>common data collection platform </a:t>
            </a:r>
            <a:r>
              <a:rPr lang="en-US" sz="1800" dirty="0" smtClean="0"/>
              <a:t>for TEA, thus reducing time and money spent on the current 160 separate data collection requests.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Up-to-date: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TSDS uses popular, up-to-date technology that is </a:t>
            </a:r>
            <a:r>
              <a:rPr lang="en-US" sz="1800" b="1" dirty="0" smtClean="0"/>
              <a:t>easier to maintain</a:t>
            </a:r>
            <a:r>
              <a:rPr lang="en-US" sz="18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accent2"/>
                </a:solidFill>
              </a:rPr>
              <a:t>Stable: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TSDS PEIMS is designed to improve our system capacity, which will </a:t>
            </a:r>
            <a:r>
              <a:rPr lang="en-US" sz="1800" b="1" dirty="0" smtClean="0"/>
              <a:t>reduce technology risk </a:t>
            </a:r>
            <a:r>
              <a:rPr lang="en-US" sz="1800" dirty="0" smtClean="0"/>
              <a:t>(including system downtime) that was present with EDIT+. </a:t>
            </a:r>
          </a:p>
        </p:txBody>
      </p:sp>
      <p:pic>
        <p:nvPicPr>
          <p:cNvPr id="16" name="Picture 15" descr="TEA_glow2.png"/>
          <p:cNvPicPr>
            <a:picLocks noChangeAspect="1"/>
          </p:cNvPicPr>
          <p:nvPr/>
        </p:nvPicPr>
        <p:blipFill>
          <a:blip r:embed="rId3" cstate="print"/>
          <a:srcRect t="9536" r="950" b="1272"/>
          <a:stretch>
            <a:fillRect/>
          </a:stretch>
        </p:blipFill>
        <p:spPr>
          <a:xfrm>
            <a:off x="7237880" y="2690"/>
            <a:ext cx="1905762" cy="128282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78180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Meeting Program Area Needs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 smtClean="0">
                <a:solidFill>
                  <a:schemeClr val="accent2"/>
                </a:solidFill>
              </a:rPr>
              <a:t>Expandable:  </a:t>
            </a:r>
            <a:r>
              <a:rPr lang="en-US" sz="2200" dirty="0" smtClean="0"/>
              <a:t>Can add </a:t>
            </a:r>
            <a:r>
              <a:rPr lang="en-US" sz="2200" b="1" dirty="0" smtClean="0"/>
              <a:t>new data fields easily </a:t>
            </a:r>
            <a:r>
              <a:rPr lang="en-US" sz="2200" dirty="0" smtClean="0"/>
              <a:t>and include other TEA </a:t>
            </a:r>
            <a:br>
              <a:rPr lang="en-US" sz="2200" dirty="0" smtClean="0"/>
            </a:br>
            <a:r>
              <a:rPr lang="en-US" sz="2200" dirty="0" smtClean="0"/>
              <a:t>collections into TSDS, upgrading those systems (some data is currently collected via spreadsheet, for example)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 smtClean="0">
                <a:solidFill>
                  <a:schemeClr val="accent2"/>
                </a:solidFill>
              </a:rPr>
              <a:t>Seamless:  </a:t>
            </a:r>
            <a:r>
              <a:rPr lang="en-US" sz="2200" dirty="0" smtClean="0"/>
              <a:t>Program areas’ </a:t>
            </a:r>
            <a:r>
              <a:rPr lang="en-US" sz="2200" b="1" dirty="0" smtClean="0"/>
              <a:t>access to their data will not change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 smtClean="0">
                <a:solidFill>
                  <a:schemeClr val="accent2"/>
                </a:solidFill>
              </a:rPr>
              <a:t>Improved data quality: 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 new statewide TSDS identifier: Unique ID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More validations available to LEA users throughout process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Long-term goal: a </a:t>
            </a:r>
            <a:r>
              <a:rPr lang="en-US" sz="2200" b="1" dirty="0" smtClean="0"/>
              <a:t>single consistent data source </a:t>
            </a:r>
            <a:r>
              <a:rPr lang="en-US" sz="2200" dirty="0" smtClean="0"/>
              <a:t>for all data collections</a:t>
            </a:r>
          </a:p>
        </p:txBody>
      </p:sp>
      <p:pic>
        <p:nvPicPr>
          <p:cNvPr id="10" name="Picture 9" descr="TEA_glow2.png"/>
          <p:cNvPicPr>
            <a:picLocks noChangeAspect="1"/>
          </p:cNvPicPr>
          <p:nvPr/>
        </p:nvPicPr>
        <p:blipFill>
          <a:blip r:embed="rId2" cstate="print"/>
          <a:srcRect t="9536" r="475" b="636"/>
          <a:stretch>
            <a:fillRect/>
          </a:stretch>
        </p:blipFill>
        <p:spPr>
          <a:xfrm>
            <a:off x="7228915" y="-6275"/>
            <a:ext cx="1914902" cy="12919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Benefits Ripple Out to Many Different Groups</a:t>
            </a:r>
            <a:endParaRPr lang="en-US" sz="3600" b="1" dirty="0"/>
          </a:p>
        </p:txBody>
      </p:sp>
      <p:grpSp>
        <p:nvGrpSpPr>
          <p:cNvPr id="201" name="Group 200"/>
          <p:cNvGrpSpPr/>
          <p:nvPr/>
        </p:nvGrpSpPr>
        <p:grpSpPr>
          <a:xfrm>
            <a:off x="347244" y="685800"/>
            <a:ext cx="3810001" cy="2590800"/>
            <a:chOff x="228599" y="940483"/>
            <a:chExt cx="3810001" cy="2590800"/>
          </a:xfrm>
        </p:grpSpPr>
        <p:sp>
          <p:nvSpPr>
            <p:cNvPr id="85" name="Pie 84"/>
            <p:cNvSpPr/>
            <p:nvPr/>
          </p:nvSpPr>
          <p:spPr>
            <a:xfrm>
              <a:off x="228599" y="940483"/>
              <a:ext cx="2590801" cy="25908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Pie 77"/>
            <p:cNvSpPr/>
            <p:nvPr/>
          </p:nvSpPr>
          <p:spPr>
            <a:xfrm>
              <a:off x="466928" y="1290369"/>
              <a:ext cx="2282538" cy="22098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Pie 78"/>
            <p:cNvSpPr/>
            <p:nvPr/>
          </p:nvSpPr>
          <p:spPr>
            <a:xfrm>
              <a:off x="762000" y="1958643"/>
              <a:ext cx="1523999" cy="145915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Pie 79"/>
            <p:cNvSpPr/>
            <p:nvPr/>
          </p:nvSpPr>
          <p:spPr>
            <a:xfrm>
              <a:off x="1219201" y="2693083"/>
              <a:ext cx="685799" cy="6858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8" name="Group 67"/>
            <p:cNvGrpSpPr/>
            <p:nvPr/>
          </p:nvGrpSpPr>
          <p:grpSpPr>
            <a:xfrm>
              <a:off x="1524000" y="2368827"/>
              <a:ext cx="2514600" cy="685800"/>
              <a:chOff x="5943600" y="4038600"/>
              <a:chExt cx="2514600" cy="685800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5943600" y="4038600"/>
                <a:ext cx="2514600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dirty="0" smtClean="0">
                    <a:solidFill>
                      <a:schemeClr val="dk1"/>
                    </a:solidFill>
                  </a:rPr>
                  <a:t>Saves </a:t>
                </a:r>
                <a:r>
                  <a:rPr lang="en-US" sz="1300" b="1" dirty="0" smtClean="0">
                    <a:solidFill>
                      <a:srgbClr val="AF844B"/>
                    </a:solidFill>
                  </a:rPr>
                  <a:t>LEAs</a:t>
                </a:r>
                <a:r>
                  <a:rPr lang="en-US" sz="1300" dirty="0" smtClean="0">
                    <a:solidFill>
                      <a:schemeClr val="dk1"/>
                    </a:solidFill>
                  </a:rPr>
                  <a:t> money</a:t>
                </a:r>
                <a:endParaRPr lang="en-US" sz="13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70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381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1524000" y="1683027"/>
              <a:ext cx="2514600" cy="685800"/>
              <a:chOff x="5943600" y="4038600"/>
              <a:chExt cx="2514600" cy="6858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5943600" y="4038600"/>
                <a:ext cx="2514600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dirty="0" smtClean="0">
                    <a:solidFill>
                      <a:schemeClr val="dk1"/>
                    </a:solidFill>
                  </a:rPr>
                  <a:t>More money available for </a:t>
                </a:r>
                <a:r>
                  <a:rPr lang="en-US" sz="1300" b="1" dirty="0" smtClean="0">
                    <a:solidFill>
                      <a:srgbClr val="AF844B"/>
                    </a:solidFill>
                  </a:rPr>
                  <a:t>student</a:t>
                </a:r>
                <a:r>
                  <a:rPr lang="en-US" sz="1300" dirty="0" smtClean="0">
                    <a:solidFill>
                      <a:schemeClr val="dk1"/>
                    </a:solidFill>
                  </a:rPr>
                  <a:t> programs</a:t>
                </a:r>
                <a:endParaRPr lang="en-US" sz="13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67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381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1524000" y="997227"/>
              <a:ext cx="2514600" cy="685800"/>
              <a:chOff x="5943600" y="4038600"/>
              <a:chExt cx="2514600" cy="68580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5943600" y="4038600"/>
                <a:ext cx="2514600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dirty="0" smtClean="0">
                    <a:solidFill>
                      <a:schemeClr val="dk1"/>
                    </a:solidFill>
                  </a:rPr>
                  <a:t>Leaving </a:t>
                </a:r>
                <a:r>
                  <a:rPr lang="en-US" sz="1300" b="1" dirty="0" smtClean="0">
                    <a:solidFill>
                      <a:srgbClr val="AF844B"/>
                    </a:solidFill>
                  </a:rPr>
                  <a:t>Main_PRD </a:t>
                </a:r>
                <a:r>
                  <a:rPr lang="en-US" sz="1300" dirty="0" smtClean="0">
                    <a:solidFill>
                      <a:schemeClr val="dk1"/>
                    </a:solidFill>
                  </a:rPr>
                  <a:t>intact saves TEA program areas money</a:t>
                </a:r>
                <a:endParaRPr lang="en-US" sz="1300" b="1" dirty="0">
                  <a:solidFill>
                    <a:srgbClr val="AF844B"/>
                  </a:solidFill>
                </a:endParaRPr>
              </a:p>
            </p:txBody>
          </p:sp>
          <p:pic>
            <p:nvPicPr>
              <p:cNvPr id="64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381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74" name="Content Placeholder 8" descr="presentation_msSuper.png"/>
            <p:cNvPicPr>
              <a:picLocks noChangeAspect="1"/>
            </p:cNvPicPr>
            <p:nvPr/>
          </p:nvPicPr>
          <p:blipFill>
            <a:blip r:embed="rId3" cstate="print"/>
            <a:srcRect l="38006" t="3009" r="23930" b="72226"/>
            <a:stretch>
              <a:fillRect/>
            </a:stretch>
          </p:blipFill>
          <p:spPr>
            <a:xfrm>
              <a:off x="1625941" y="2454991"/>
              <a:ext cx="438157" cy="53340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5" name="Picture 4" descr="C:\Users\mulrich\AppData\Local\Microsoft\Windows\Temporary Internet Files\Content.IE5\8PEGPJMN\MP900408982[1].jpg"/>
            <p:cNvPicPr>
              <a:picLocks noChangeAspect="1" noChangeArrowheads="1"/>
            </p:cNvPicPr>
            <p:nvPr/>
          </p:nvPicPr>
          <p:blipFill>
            <a:blip r:embed="rId4" cstate="print"/>
            <a:srcRect l="9565" r="25313" b="16398"/>
            <a:stretch>
              <a:fillRect/>
            </a:stretch>
          </p:blipFill>
          <p:spPr bwMode="auto">
            <a:xfrm>
              <a:off x="1621101" y="1741437"/>
              <a:ext cx="435061" cy="55852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6" name="Picture 7" descr="C:\Users\mulrich\AppData\Local\Microsoft\Windows\Temporary Internet Files\Content.IE5\OWEIQVVN\MP910220897[1].jpg"/>
            <p:cNvPicPr>
              <a:picLocks noChangeAspect="1" noChangeArrowheads="1"/>
            </p:cNvPicPr>
            <p:nvPr/>
          </p:nvPicPr>
          <p:blipFill>
            <a:blip r:embed="rId5" cstate="print"/>
            <a:srcRect l="33267"/>
            <a:stretch>
              <a:fillRect/>
            </a:stretch>
          </p:blipFill>
          <p:spPr bwMode="auto">
            <a:xfrm>
              <a:off x="1633955" y="1051938"/>
              <a:ext cx="440068" cy="573781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1524000" y="3054627"/>
              <a:ext cx="25146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C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3975" indent="4763"/>
              <a:r>
                <a:rPr lang="en-US" b="1" dirty="0" smtClean="0">
                  <a:solidFill>
                    <a:schemeClr val="dk1"/>
                  </a:solidFill>
                </a:rPr>
                <a:t>Cost Effective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52400" y="3581400"/>
            <a:ext cx="4002215" cy="3234976"/>
            <a:chOff x="4455985" y="956024"/>
            <a:chExt cx="4002215" cy="3234976"/>
          </a:xfrm>
        </p:grpSpPr>
        <p:pic>
          <p:nvPicPr>
            <p:cNvPr id="26" name="Content Placeholder 23" descr="presentation_mrteacher2.png"/>
            <p:cNvPicPr>
              <a:picLocks noChangeAspect="1"/>
            </p:cNvPicPr>
            <p:nvPr/>
          </p:nvPicPr>
          <p:blipFill>
            <a:blip r:embed="rId6" cstate="print"/>
            <a:srcRect l="61851" t="18615" r="7840" b="53186"/>
            <a:stretch>
              <a:fillRect/>
            </a:stretch>
          </p:blipFill>
          <p:spPr>
            <a:xfrm>
              <a:off x="6019800" y="2438400"/>
              <a:ext cx="500014" cy="609600"/>
            </a:xfrm>
            <a:prstGeom prst="round2DiagRect">
              <a:avLst>
                <a:gd name="adj1" fmla="val 16667"/>
                <a:gd name="adj2" fmla="val 5245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7" name="Content Placeholder 23" descr="presentation_mrteacher2.png"/>
            <p:cNvPicPr>
              <a:picLocks noChangeAspect="1"/>
            </p:cNvPicPr>
            <p:nvPr/>
          </p:nvPicPr>
          <p:blipFill>
            <a:blip r:embed="rId6" cstate="print"/>
            <a:srcRect l="61851" t="18615" r="7840" b="53186"/>
            <a:stretch>
              <a:fillRect/>
            </a:stretch>
          </p:blipFill>
          <p:spPr>
            <a:xfrm>
              <a:off x="6039256" y="2428672"/>
              <a:ext cx="452389" cy="551538"/>
            </a:xfrm>
            <a:prstGeom prst="round2DiagRect">
              <a:avLst>
                <a:gd name="adj1" fmla="val 16667"/>
                <a:gd name="adj2" fmla="val 5245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6" name="Pie 85"/>
            <p:cNvSpPr/>
            <p:nvPr/>
          </p:nvSpPr>
          <p:spPr>
            <a:xfrm>
              <a:off x="4455985" y="956024"/>
              <a:ext cx="3330632" cy="3234976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Pie 86"/>
            <p:cNvSpPr/>
            <p:nvPr/>
          </p:nvSpPr>
          <p:spPr>
            <a:xfrm>
              <a:off x="4724400" y="1311302"/>
              <a:ext cx="2759102" cy="28194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Pie 87"/>
            <p:cNvSpPr/>
            <p:nvPr/>
          </p:nvSpPr>
          <p:spPr>
            <a:xfrm>
              <a:off x="5029200" y="1981200"/>
              <a:ext cx="2073302" cy="207818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Pie 88"/>
            <p:cNvSpPr/>
            <p:nvPr/>
          </p:nvSpPr>
          <p:spPr>
            <a:xfrm>
              <a:off x="5334000" y="2667000"/>
              <a:ext cx="1387502" cy="135524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90" name="Group 89"/>
            <p:cNvGrpSpPr/>
            <p:nvPr/>
          </p:nvGrpSpPr>
          <p:grpSpPr>
            <a:xfrm>
              <a:off x="5943600" y="2362200"/>
              <a:ext cx="2514600" cy="685800"/>
              <a:chOff x="5943600" y="4038600"/>
              <a:chExt cx="2514600" cy="68580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5943600" y="4038600"/>
                <a:ext cx="2514600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dirty="0" smtClean="0">
                    <a:solidFill>
                      <a:schemeClr val="dk1"/>
                    </a:solidFill>
                  </a:rPr>
                  <a:t>Saves</a:t>
                </a:r>
                <a:r>
                  <a:rPr lang="en-US" sz="1300" b="1" dirty="0" smtClean="0">
                    <a:solidFill>
                      <a:schemeClr val="dk1"/>
                    </a:solidFill>
                  </a:rPr>
                  <a:t> </a:t>
                </a:r>
                <a:r>
                  <a:rPr lang="en-US" sz="1300" b="1" dirty="0" smtClean="0">
                    <a:solidFill>
                      <a:srgbClr val="AF844B"/>
                    </a:solidFill>
                  </a:rPr>
                  <a:t>administrators </a:t>
                </a:r>
                <a:br>
                  <a:rPr lang="en-US" sz="1300" b="1" dirty="0" smtClean="0">
                    <a:solidFill>
                      <a:srgbClr val="AF844B"/>
                    </a:solidFill>
                  </a:rPr>
                </a:br>
                <a:r>
                  <a:rPr lang="en-US" sz="1300" b="1" dirty="0" smtClean="0">
                    <a:solidFill>
                      <a:srgbClr val="AF844B"/>
                    </a:solidFill>
                  </a:rPr>
                  <a:t>&amp; LEAs </a:t>
                </a:r>
                <a:r>
                  <a:rPr lang="en-US" sz="1300" dirty="0" smtClean="0">
                    <a:solidFill>
                      <a:schemeClr val="dk1"/>
                    </a:solidFill>
                  </a:rPr>
                  <a:t>time</a:t>
                </a:r>
                <a:endParaRPr lang="en-US" sz="13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92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28575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5943600" y="1676400"/>
              <a:ext cx="2514600" cy="685800"/>
              <a:chOff x="5943600" y="4038600"/>
              <a:chExt cx="2514600" cy="685800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5943600" y="4038600"/>
                <a:ext cx="2514600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dirty="0" smtClean="0"/>
                  <a:t>Intuitive system eases strain on </a:t>
                </a:r>
                <a:r>
                  <a:rPr lang="en-US" sz="1300" b="1" dirty="0" smtClean="0">
                    <a:solidFill>
                      <a:srgbClr val="AF844B"/>
                    </a:solidFill>
                  </a:rPr>
                  <a:t>TEA support staff</a:t>
                </a:r>
                <a:endParaRPr lang="en-US" sz="13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95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381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96" name="Group 95"/>
            <p:cNvGrpSpPr/>
            <p:nvPr/>
          </p:nvGrpSpPr>
          <p:grpSpPr>
            <a:xfrm>
              <a:off x="5943600" y="990600"/>
              <a:ext cx="2514600" cy="685800"/>
              <a:chOff x="5943600" y="4038600"/>
              <a:chExt cx="2514600" cy="685800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5943600" y="4038600"/>
                <a:ext cx="2514600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b="1" dirty="0" smtClean="0">
                    <a:solidFill>
                      <a:srgbClr val="AF844B"/>
                    </a:solidFill>
                  </a:rPr>
                  <a:t>Students</a:t>
                </a:r>
                <a:r>
                  <a:rPr lang="en-US" sz="1300" dirty="0" smtClean="0">
                    <a:solidFill>
                      <a:srgbClr val="AF844B"/>
                    </a:solidFill>
                  </a:rPr>
                  <a:t> </a:t>
                </a:r>
                <a:r>
                  <a:rPr lang="en-US" sz="1300" dirty="0" smtClean="0">
                    <a:solidFill>
                      <a:schemeClr val="dk1"/>
                    </a:solidFill>
                  </a:rPr>
                  <a:t>benefit from data-informed pedagogy</a:t>
                </a:r>
                <a:endParaRPr lang="en-US" sz="13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98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28575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23" name="Pie 122"/>
            <p:cNvSpPr/>
            <p:nvPr/>
          </p:nvSpPr>
          <p:spPr>
            <a:xfrm>
              <a:off x="5715000" y="3352800"/>
              <a:ext cx="517709" cy="59324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TextBox 102"/>
            <p:cNvSpPr txBox="1"/>
            <p:nvPr/>
          </p:nvSpPr>
          <p:spPr>
            <a:xfrm>
              <a:off x="5940628" y="3048000"/>
              <a:ext cx="2514600" cy="685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C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85800" indent="-114300">
                <a:buFont typeface="Arial" pitchFamily="34" charset="0"/>
                <a:buChar char="•"/>
              </a:pPr>
              <a:r>
                <a:rPr lang="en-US" sz="1300" dirty="0" smtClean="0">
                  <a:solidFill>
                    <a:schemeClr val="dk1"/>
                  </a:solidFill>
                </a:rPr>
                <a:t>Saves</a:t>
              </a:r>
              <a:r>
                <a:rPr lang="en-US" sz="1300" b="1" dirty="0" smtClean="0">
                  <a:solidFill>
                    <a:schemeClr val="dk1"/>
                  </a:solidFill>
                </a:rPr>
                <a:t> </a:t>
              </a:r>
              <a:r>
                <a:rPr lang="en-US" sz="1300" b="1" dirty="0" smtClean="0">
                  <a:solidFill>
                    <a:srgbClr val="AF844B"/>
                  </a:solidFill>
                </a:rPr>
                <a:t>teachers</a:t>
              </a:r>
              <a:r>
                <a:rPr lang="en-US" sz="1300" b="1" dirty="0" smtClean="0">
                  <a:solidFill>
                    <a:schemeClr val="dk1"/>
                  </a:solidFill>
                </a:rPr>
                <a:t> </a:t>
              </a:r>
              <a:r>
                <a:rPr lang="en-US" sz="1300" dirty="0" smtClean="0">
                  <a:solidFill>
                    <a:schemeClr val="dk1"/>
                  </a:solidFill>
                </a:rPr>
                <a:t>time, helps them get more </a:t>
              </a:r>
              <a:br>
                <a:rPr lang="en-US" sz="1300" dirty="0" smtClean="0">
                  <a:solidFill>
                    <a:schemeClr val="dk1"/>
                  </a:solidFill>
                </a:rPr>
              </a:br>
              <a:r>
                <a:rPr lang="en-US" sz="1300" dirty="0" smtClean="0">
                  <a:solidFill>
                    <a:schemeClr val="dk1"/>
                  </a:solidFill>
                </a:rPr>
                <a:t>out of data</a:t>
              </a:r>
              <a:endParaRPr lang="en-US" sz="1300" dirty="0">
                <a:solidFill>
                  <a:schemeClr val="dk1"/>
                </a:solidFill>
              </a:endParaRPr>
            </a:p>
          </p:txBody>
        </p:sp>
        <p:pic>
          <p:nvPicPr>
            <p:cNvPr id="99" name="Content Placeholder 8" descr="presentation_msSup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43164" y="1722299"/>
              <a:ext cx="438157" cy="578029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 descr="C:\Users\mulrich\AppData\Local\Microsoft\Windows\Temporary Internet Files\Content.IE5\OWEIQVVN\MP900448458[1].jpg"/>
            <p:cNvPicPr>
              <a:picLocks noChangeAspect="1" noChangeArrowheads="1"/>
            </p:cNvPicPr>
            <p:nvPr/>
          </p:nvPicPr>
          <p:blipFill>
            <a:blip r:embed="rId8" cstate="print"/>
            <a:srcRect t="4353" b="1741"/>
            <a:stretch>
              <a:fillRect/>
            </a:stretch>
          </p:blipFill>
          <p:spPr bwMode="auto">
            <a:xfrm>
              <a:off x="6041968" y="2416628"/>
              <a:ext cx="436499" cy="583466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8524" name="Picture 44" descr="C:\Users\mulrich\AppData\Local\Microsoft\Windows\Temporary Internet Files\Content.IE5\8PEGPJMN\MP900409044[1].jpg"/>
            <p:cNvPicPr>
              <a:picLocks noChangeAspect="1" noChangeArrowheads="1"/>
            </p:cNvPicPr>
            <p:nvPr/>
          </p:nvPicPr>
          <p:blipFill>
            <a:blip r:embed="rId9" cstate="print"/>
            <a:srcRect l="1111" t="28125" r="47778" b="4922"/>
            <a:stretch>
              <a:fillRect/>
            </a:stretch>
          </p:blipFill>
          <p:spPr bwMode="auto">
            <a:xfrm>
              <a:off x="6049708" y="3113116"/>
              <a:ext cx="419897" cy="550026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5940368" y="3723861"/>
              <a:ext cx="25146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C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3975" indent="4763"/>
              <a:r>
                <a:rPr lang="en-US" b="1" dirty="0" smtClean="0">
                  <a:solidFill>
                    <a:schemeClr val="dk1"/>
                  </a:solidFill>
                </a:rPr>
                <a:t>Easy to Use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pic>
          <p:nvPicPr>
            <p:cNvPr id="124" name="Picture 24" descr="C:\Users\mulrich\AppData\Local\Microsoft\Windows\Temporary Internet Files\Content.IE5\8PEGPJMN\MP900439478[1].jpg"/>
            <p:cNvPicPr>
              <a:picLocks noChangeAspect="1" noChangeArrowheads="1"/>
            </p:cNvPicPr>
            <p:nvPr/>
          </p:nvPicPr>
          <p:blipFill>
            <a:blip r:embed="rId2" cstate="print"/>
            <a:srcRect l="20000" t="14979" r="41429" b="10699"/>
            <a:stretch>
              <a:fillRect/>
            </a:stretch>
          </p:blipFill>
          <p:spPr bwMode="auto">
            <a:xfrm>
              <a:off x="6053116" y="1061258"/>
              <a:ext cx="429426" cy="552446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5" name="Group 214"/>
          <p:cNvGrpSpPr/>
          <p:nvPr/>
        </p:nvGrpSpPr>
        <p:grpSpPr>
          <a:xfrm>
            <a:off x="4438650" y="1524000"/>
            <a:ext cx="4498430" cy="3962400"/>
            <a:chOff x="4495800" y="1692302"/>
            <a:chExt cx="4498430" cy="3962400"/>
          </a:xfrm>
        </p:grpSpPr>
        <p:sp>
          <p:nvSpPr>
            <p:cNvPr id="211" name="Pie 210"/>
            <p:cNvSpPr/>
            <p:nvPr/>
          </p:nvSpPr>
          <p:spPr>
            <a:xfrm>
              <a:off x="4495800" y="1692302"/>
              <a:ext cx="3962400" cy="39624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7132773" y="4495796"/>
              <a:ext cx="1423997" cy="48985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26" name="Content Placeholder 23" descr="presentation_mrteacher2.png"/>
            <p:cNvPicPr>
              <a:picLocks noChangeAspect="1"/>
            </p:cNvPicPr>
            <p:nvPr/>
          </p:nvPicPr>
          <p:blipFill>
            <a:blip r:embed="rId6" cstate="print"/>
            <a:srcRect l="61851" t="18615" r="7840" b="53186"/>
            <a:stretch>
              <a:fillRect/>
            </a:stretch>
          </p:blipFill>
          <p:spPr>
            <a:xfrm>
              <a:off x="6378632" y="3886200"/>
              <a:ext cx="500014" cy="609600"/>
            </a:xfrm>
            <a:prstGeom prst="round2DiagRect">
              <a:avLst>
                <a:gd name="adj1" fmla="val 16667"/>
                <a:gd name="adj2" fmla="val 5245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Content Placeholder 23" descr="presentation_mrteacher2.png"/>
            <p:cNvPicPr>
              <a:picLocks noChangeAspect="1"/>
            </p:cNvPicPr>
            <p:nvPr/>
          </p:nvPicPr>
          <p:blipFill>
            <a:blip r:embed="rId6" cstate="print"/>
            <a:srcRect l="61851" t="18615" r="7840" b="53186"/>
            <a:stretch>
              <a:fillRect/>
            </a:stretch>
          </p:blipFill>
          <p:spPr>
            <a:xfrm>
              <a:off x="6398088" y="3876472"/>
              <a:ext cx="452389" cy="551538"/>
            </a:xfrm>
            <a:prstGeom prst="round2DiagRect">
              <a:avLst>
                <a:gd name="adj1" fmla="val 16667"/>
                <a:gd name="adj2" fmla="val 5245"/>
              </a:avLst>
            </a:prstGeom>
            <a:ln w="381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8" name="Pie 127"/>
            <p:cNvSpPr/>
            <p:nvPr/>
          </p:nvSpPr>
          <p:spPr>
            <a:xfrm>
              <a:off x="4724400" y="2133600"/>
              <a:ext cx="3429000" cy="3433641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Pie 128"/>
            <p:cNvSpPr/>
            <p:nvPr/>
          </p:nvSpPr>
          <p:spPr>
            <a:xfrm>
              <a:off x="5009662" y="2743200"/>
              <a:ext cx="2819400" cy="281940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Pie 129"/>
            <p:cNvSpPr/>
            <p:nvPr/>
          </p:nvSpPr>
          <p:spPr>
            <a:xfrm>
              <a:off x="5388032" y="3429000"/>
              <a:ext cx="1983830" cy="207818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07" name="Group 206"/>
            <p:cNvGrpSpPr/>
            <p:nvPr/>
          </p:nvGrpSpPr>
          <p:grpSpPr>
            <a:xfrm>
              <a:off x="6305062" y="1705955"/>
              <a:ext cx="2689168" cy="685800"/>
              <a:chOff x="5943600" y="4029075"/>
              <a:chExt cx="2689168" cy="685800"/>
            </a:xfrm>
          </p:grpSpPr>
          <p:pic>
            <p:nvPicPr>
              <p:cNvPr id="209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5715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8" name="TextBox 207"/>
              <p:cNvSpPr txBox="1"/>
              <p:nvPr/>
            </p:nvSpPr>
            <p:spPr>
              <a:xfrm>
                <a:off x="5943600" y="4029075"/>
                <a:ext cx="2689168" cy="68580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FF544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500" b="1" dirty="0" smtClean="0">
                    <a:solidFill>
                      <a:srgbClr val="AF844B"/>
                    </a:solidFill>
                  </a:rPr>
                  <a:t>Student</a:t>
                </a:r>
                <a:r>
                  <a:rPr lang="en-US" sz="1500" b="1" dirty="0" smtClean="0">
                    <a:solidFill>
                      <a:schemeClr val="dk1"/>
                    </a:solidFill>
                  </a:rPr>
                  <a:t> performance improves</a:t>
                </a:r>
                <a:endParaRPr lang="en-US" sz="1500" b="1" dirty="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1" name="Pie 130"/>
            <p:cNvSpPr/>
            <p:nvPr/>
          </p:nvSpPr>
          <p:spPr>
            <a:xfrm>
              <a:off x="5692832" y="4114800"/>
              <a:ext cx="1450430" cy="135524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2" name="Group 131"/>
            <p:cNvGrpSpPr/>
            <p:nvPr/>
          </p:nvGrpSpPr>
          <p:grpSpPr>
            <a:xfrm>
              <a:off x="6302432" y="3810000"/>
              <a:ext cx="2689168" cy="685800"/>
              <a:chOff x="5943600" y="4038600"/>
              <a:chExt cx="2689168" cy="685800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5943600" y="4038600"/>
                <a:ext cx="2689168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b="1" dirty="0" smtClean="0">
                    <a:solidFill>
                      <a:srgbClr val="AF844B"/>
                    </a:solidFill>
                  </a:rPr>
                  <a:t>Superintendents</a:t>
                </a:r>
                <a:r>
                  <a:rPr lang="en-US" sz="1300" dirty="0" smtClean="0">
                    <a:solidFill>
                      <a:srgbClr val="AF844B"/>
                    </a:solidFill>
                  </a:rPr>
                  <a:t> </a:t>
                </a:r>
                <a:r>
                  <a:rPr lang="en-US" sz="1300" dirty="0" smtClean="0">
                    <a:solidFill>
                      <a:schemeClr val="dk1"/>
                    </a:solidFill>
                  </a:rPr>
                  <a:t>can track LEA progress with up-to-date data</a:t>
                </a:r>
                <a:endParaRPr lang="en-US" sz="13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34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28575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35" name="Group 134"/>
            <p:cNvGrpSpPr/>
            <p:nvPr/>
          </p:nvGrpSpPr>
          <p:grpSpPr>
            <a:xfrm>
              <a:off x="6302432" y="3124200"/>
              <a:ext cx="2689168" cy="685800"/>
              <a:chOff x="5943600" y="4038600"/>
              <a:chExt cx="2689168" cy="685800"/>
            </a:xfrm>
          </p:grpSpPr>
          <p:sp>
            <p:nvSpPr>
              <p:cNvPr id="136" name="TextBox 135"/>
              <p:cNvSpPr txBox="1"/>
              <p:nvPr/>
            </p:nvSpPr>
            <p:spPr>
              <a:xfrm>
                <a:off x="5943600" y="4038600"/>
                <a:ext cx="2689168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Better data improves </a:t>
                </a:r>
                <a:r>
                  <a:rPr lang="en-US" sz="1300" b="1" dirty="0" smtClean="0">
                    <a:solidFill>
                      <a:srgbClr val="AF844B"/>
                    </a:solidFill>
                  </a:rPr>
                  <a:t>reporting to TEA</a:t>
                </a:r>
                <a:endParaRPr lang="en-US" sz="13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37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381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38" name="Group 137"/>
            <p:cNvGrpSpPr/>
            <p:nvPr/>
          </p:nvGrpSpPr>
          <p:grpSpPr>
            <a:xfrm>
              <a:off x="6302432" y="2438400"/>
              <a:ext cx="2689168" cy="685800"/>
              <a:chOff x="5943600" y="4038600"/>
              <a:chExt cx="2689168" cy="685800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5943600" y="4038600"/>
                <a:ext cx="2689168" cy="6858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C0C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114300">
                  <a:buFont typeface="Arial" pitchFamily="34" charset="0"/>
                  <a:buChar char="•"/>
                </a:pPr>
                <a:r>
                  <a:rPr lang="en-US" sz="1300" dirty="0" smtClean="0">
                    <a:solidFill>
                      <a:schemeClr val="tx1"/>
                    </a:solidFill>
                  </a:rPr>
                  <a:t>Better reporting options help teachers keep </a:t>
                </a:r>
                <a:br>
                  <a:rPr lang="en-US" sz="1300" dirty="0" smtClean="0">
                    <a:solidFill>
                      <a:schemeClr val="tx1"/>
                    </a:solidFill>
                  </a:rPr>
                </a:br>
                <a:r>
                  <a:rPr lang="en-US" sz="1300" b="1" dirty="0" smtClean="0">
                    <a:solidFill>
                      <a:srgbClr val="AF844B"/>
                    </a:solidFill>
                  </a:rPr>
                  <a:t>parents </a:t>
                </a:r>
                <a:r>
                  <a:rPr lang="en-US" sz="1300" dirty="0" smtClean="0">
                    <a:solidFill>
                      <a:schemeClr val="tx1"/>
                    </a:solidFill>
                  </a:rPr>
                  <a:t>involved</a:t>
                </a:r>
                <a:endParaRPr lang="en-US" sz="13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40" name="Picture 24" descr="C:\Users\mulrich\AppData\Local\Microsoft\Windows\Temporary Internet Files\Content.IE5\8PEGPJMN\MP900439478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000" t="14979" r="41429" b="10699"/>
              <a:stretch>
                <a:fillRect/>
              </a:stretch>
            </p:blipFill>
            <p:spPr bwMode="auto">
              <a:xfrm>
                <a:off x="6047574" y="4105275"/>
                <a:ext cx="429426" cy="55244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28575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41" name="Pie 140"/>
            <p:cNvSpPr/>
            <p:nvPr/>
          </p:nvSpPr>
          <p:spPr>
            <a:xfrm>
              <a:off x="6073832" y="4800600"/>
              <a:ext cx="517709" cy="593244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C0C0C0"/>
            </a:solidFill>
            <a:ln>
              <a:solidFill>
                <a:srgbClr val="FFFF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TextBox 141"/>
            <p:cNvSpPr txBox="1"/>
            <p:nvPr/>
          </p:nvSpPr>
          <p:spPr>
            <a:xfrm>
              <a:off x="6304209" y="4495800"/>
              <a:ext cx="2689168" cy="685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C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685800" indent="-114300">
                <a:buFont typeface="Arial" pitchFamily="34" charset="0"/>
                <a:buChar char="•"/>
              </a:pPr>
              <a:r>
                <a:rPr lang="en-US" sz="1300" b="1" dirty="0" smtClean="0">
                  <a:solidFill>
                    <a:srgbClr val="AF844B"/>
                  </a:solidFill>
                </a:rPr>
                <a:t>Teachers</a:t>
              </a:r>
              <a:r>
                <a:rPr lang="en-US" sz="1300" dirty="0" smtClean="0"/>
                <a:t> can identify &amp; address problems early</a:t>
              </a:r>
              <a:endParaRPr lang="en-US" sz="1300" dirty="0">
                <a:solidFill>
                  <a:schemeClr val="dk1"/>
                </a:solidFill>
              </a:endParaRPr>
            </a:p>
          </p:txBody>
        </p:sp>
        <p:pic>
          <p:nvPicPr>
            <p:cNvPr id="145" name="Picture 44" descr="C:\Users\mulrich\AppData\Local\Microsoft\Windows\Temporary Internet Files\Content.IE5\8PEGPJMN\MP900409044[1].jpg"/>
            <p:cNvPicPr>
              <a:picLocks noChangeAspect="1" noChangeArrowheads="1"/>
            </p:cNvPicPr>
            <p:nvPr/>
          </p:nvPicPr>
          <p:blipFill>
            <a:blip r:embed="rId9" cstate="print"/>
            <a:srcRect t="28125" r="46406" b="4922"/>
            <a:stretch>
              <a:fillRect/>
            </a:stretch>
          </p:blipFill>
          <p:spPr bwMode="auto">
            <a:xfrm>
              <a:off x="6399412" y="4560916"/>
              <a:ext cx="440294" cy="550026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6" name="TextBox 145"/>
            <p:cNvSpPr txBox="1"/>
            <p:nvPr/>
          </p:nvSpPr>
          <p:spPr>
            <a:xfrm>
              <a:off x="6324600" y="5181600"/>
              <a:ext cx="2667000" cy="4572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C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53975" indent="4763"/>
              <a:r>
                <a:rPr lang="en-US" b="1" dirty="0" smtClean="0">
                  <a:solidFill>
                    <a:schemeClr val="dk1"/>
                  </a:solidFill>
                </a:rPr>
                <a:t>Better Data</a:t>
              </a:r>
              <a:endParaRPr lang="en-US" b="1" dirty="0">
                <a:solidFill>
                  <a:schemeClr val="dk1"/>
                </a:solidFill>
              </a:endParaRPr>
            </a:p>
          </p:txBody>
        </p:sp>
        <p:pic>
          <p:nvPicPr>
            <p:cNvPr id="147" name="Picture 24" descr="C:\Users\mulrich\AppData\Local\Microsoft\Windows\Temporary Internet Files\Content.IE5\8PEGPJMN\MP900439478[1].jpg"/>
            <p:cNvPicPr>
              <a:picLocks noChangeAspect="1" noChangeArrowheads="1"/>
            </p:cNvPicPr>
            <p:nvPr/>
          </p:nvPicPr>
          <p:blipFill>
            <a:blip r:embed="rId2" cstate="print"/>
            <a:srcRect l="20000" t="14979" r="41429" b="10699"/>
            <a:stretch>
              <a:fillRect/>
            </a:stretch>
          </p:blipFill>
          <p:spPr bwMode="auto">
            <a:xfrm>
              <a:off x="6411948" y="2509058"/>
              <a:ext cx="429426" cy="552446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8" name="Content Placeholder 8" descr="presentation_msSuper.png"/>
            <p:cNvPicPr>
              <a:picLocks noChangeAspect="1"/>
            </p:cNvPicPr>
            <p:nvPr/>
          </p:nvPicPr>
          <p:blipFill>
            <a:blip r:embed="rId3" cstate="print"/>
            <a:srcRect l="37724" t="3009" r="23930" b="70721"/>
            <a:stretch>
              <a:fillRect/>
            </a:stretch>
          </p:blipFill>
          <p:spPr>
            <a:xfrm>
              <a:off x="6395834" y="3862448"/>
              <a:ext cx="441399" cy="565815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 descr="presentation_researcher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22996" y="3188524"/>
              <a:ext cx="410268" cy="546347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9" name="Content Placeholder 23" descr="presentation_mrteacher2.png"/>
            <p:cNvPicPr>
              <a:picLocks noChangeAspect="1"/>
            </p:cNvPicPr>
            <p:nvPr/>
          </p:nvPicPr>
          <p:blipFill>
            <a:blip r:embed="rId6" cstate="print"/>
            <a:srcRect l="62722" t="18615" r="7840" b="53186"/>
            <a:stretch>
              <a:fillRect/>
            </a:stretch>
          </p:blipFill>
          <p:spPr>
            <a:xfrm>
              <a:off x="6391914" y="4552346"/>
              <a:ext cx="450053" cy="56493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8540" name="Picture 60" descr="C:\Users\mulrich\AppData\Local\Microsoft\Windows\Temporary Internet Files\Content.IE5\TB47EZ3K\MP900442941[1].jpg"/>
            <p:cNvPicPr>
              <a:picLocks noChangeAspect="1" noChangeArrowheads="1"/>
            </p:cNvPicPr>
            <p:nvPr/>
          </p:nvPicPr>
          <p:blipFill>
            <a:blip r:embed="rId11" cstate="print"/>
            <a:srcRect l="7067" t="12743" r="55124" b="11469"/>
            <a:stretch>
              <a:fillRect/>
            </a:stretch>
          </p:blipFill>
          <p:spPr bwMode="auto">
            <a:xfrm>
              <a:off x="6399076" y="3861759"/>
              <a:ext cx="437952" cy="584207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0" name="Picture 56" descr="C:\Users\mulrich\AppData\Local\Microsoft\Windows\Temporary Internet Files\Content.IE5\FZXYEF71\MP900431191[1].jpg"/>
            <p:cNvPicPr>
              <a:picLocks noChangeAspect="1" noChangeArrowheads="1"/>
            </p:cNvPicPr>
            <p:nvPr/>
          </p:nvPicPr>
          <p:blipFill>
            <a:blip r:embed="rId12" cstate="print"/>
            <a:srcRect r="42188" b="24609"/>
            <a:stretch>
              <a:fillRect/>
            </a:stretch>
          </p:blipFill>
          <p:spPr bwMode="auto">
            <a:xfrm>
              <a:off x="6401805" y="2480024"/>
              <a:ext cx="459704" cy="599471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3" name="Picture 15" descr="C:\Users\mulrich\AppData\Local\Microsoft\Windows\Temporary Internet Files\Content.IE5\FZXYEF71\MP900439493[1].jpg"/>
            <p:cNvPicPr>
              <a:picLocks noChangeAspect="1" noChangeArrowheads="1"/>
            </p:cNvPicPr>
            <p:nvPr/>
          </p:nvPicPr>
          <p:blipFill>
            <a:blip r:embed="rId13" cstate="print"/>
            <a:srcRect l="1305" r="49585" b="5861"/>
            <a:stretch>
              <a:fillRect/>
            </a:stretch>
          </p:blipFill>
          <p:spPr bwMode="auto">
            <a:xfrm>
              <a:off x="6401805" y="1762328"/>
              <a:ext cx="445551" cy="570189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1" name="Down Arrow 80"/>
          <p:cNvSpPr/>
          <p:nvPr/>
        </p:nvSpPr>
        <p:spPr>
          <a:xfrm rot="10800000">
            <a:off x="3886200" y="914400"/>
            <a:ext cx="228600" cy="2133600"/>
          </a:xfrm>
          <a:prstGeom prst="downArrow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Down Arrow 83"/>
          <p:cNvSpPr/>
          <p:nvPr/>
        </p:nvSpPr>
        <p:spPr>
          <a:xfrm rot="10800000">
            <a:off x="3886200" y="3886200"/>
            <a:ext cx="228600" cy="2667000"/>
          </a:xfrm>
          <a:prstGeom prst="downArrow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6248400" y="1524000"/>
            <a:ext cx="2667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Down Arrow 81"/>
          <p:cNvSpPr/>
          <p:nvPr/>
        </p:nvSpPr>
        <p:spPr>
          <a:xfrm rot="10800000">
            <a:off x="8686800" y="1812898"/>
            <a:ext cx="228600" cy="3505200"/>
          </a:xfrm>
          <a:prstGeom prst="downArrow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4" grpId="0" animBg="1"/>
      <p:bldP spid="108" grpId="0" animBg="1"/>
      <p:bldP spid="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5181600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5257800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Why is our data collection system important?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What is TSDS?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TEA customers... and beyond?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When will it be implemented?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7620000" cy="464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543800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Provide an overview to TEA staff about the </a:t>
            </a:r>
            <a:r>
              <a:rPr lang="en-US" sz="2000" b="1" dirty="0" smtClean="0"/>
              <a:t>new Texas Student Data System</a:t>
            </a:r>
            <a:r>
              <a:rPr lang="en-US" sz="2000" dirty="0" smtClean="0"/>
              <a:t> (TSDS) that will be available to all school districts and charter schools across the state.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Objective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0"/>
            <a:ext cx="7620000" cy="49244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26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54064" t="29037" b="20264"/>
          <a:stretch>
            <a:fillRect/>
          </a:stretch>
        </p:blipFill>
        <p:spPr bwMode="auto">
          <a:xfrm>
            <a:off x="1533573" y="0"/>
            <a:ext cx="7610427" cy="45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42648"/>
            <a:ext cx="8305800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900"/>
              </a:spcBef>
              <a:spcAft>
                <a:spcPts val="900"/>
              </a:spcAft>
              <a:buClr>
                <a:srgbClr val="C00000"/>
              </a:buClr>
            </a:pPr>
            <a:r>
              <a:rPr lang="en-US" sz="2800" b="1" dirty="0" smtClean="0"/>
              <a:t>A phased approach:</a:t>
            </a:r>
          </a:p>
          <a:p>
            <a:pPr marL="914400" lvl="1" indent="-457200">
              <a:spcBef>
                <a:spcPts val="90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200" dirty="0" smtClean="0"/>
              <a:t>7 Districts will be involved in </a:t>
            </a:r>
            <a:r>
              <a:rPr lang="en-US" sz="2200" b="1" dirty="0" smtClean="0"/>
              <a:t>Limited Production Releases </a:t>
            </a:r>
            <a:r>
              <a:rPr lang="en-US" sz="2200" dirty="0" smtClean="0"/>
              <a:t>(LPRs), of which 5 are currently in production (Lubbock, Allen, Pharr-San Juan-Alamo, Hays, Taylor). </a:t>
            </a:r>
          </a:p>
          <a:p>
            <a:pPr marL="914400" lvl="1" indent="-457200">
              <a:spcBef>
                <a:spcPts val="90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 smtClean="0"/>
              <a:t>Early adopter districts </a:t>
            </a:r>
            <a:r>
              <a:rPr lang="en-US" sz="2400" dirty="0" smtClean="0"/>
              <a:t>will be put into production during 13/14 school year, and will perform parallel submissions in the new and legacy systems.</a:t>
            </a:r>
          </a:p>
          <a:p>
            <a:pPr marL="914400" lvl="1" indent="-457200">
              <a:spcBef>
                <a:spcPts val="900"/>
              </a:spcBef>
              <a:spcAft>
                <a:spcPts val="9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 smtClean="0"/>
              <a:t>There is an expected </a:t>
            </a:r>
            <a:r>
              <a:rPr lang="en-US" sz="2400" b="1" dirty="0" smtClean="0"/>
              <a:t>3-year phase-in</a:t>
            </a:r>
            <a:r>
              <a:rPr lang="en-US" sz="2400" dirty="0" smtClean="0"/>
              <a:t>: school years 14/15, 15/16, and 16/17.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endParaRPr lang="en-US" sz="1600" b="1" dirty="0" smtClean="0">
              <a:solidFill>
                <a:srgbClr val="FF544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384048"/>
            <a:ext cx="7239000" cy="98755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dirty="0" smtClean="0">
                <a:ea typeface="ＭＳ Ｐゴシック"/>
                <a:cs typeface="Arial" charset="0"/>
              </a:rPr>
              <a:t>How do we roll out to 1,237 LEAs?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19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600" b="1" dirty="0" smtClean="0">
                <a:solidFill>
                  <a:schemeClr val="accent2"/>
                </a:solidFill>
              </a:rPr>
              <a:t>NOTE: </a:t>
            </a:r>
            <a:r>
              <a:rPr lang="en-US" sz="1600" dirty="0" smtClean="0"/>
              <a:t>TEA will operate both EDIT+ and TSDS during 3-year phase-in—both systems will feed Main_PRD.  For early adopter districts, EDIT+ will be the official PEIMS submission system, with TSDS PEIMS as a test.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33400" y="1295400"/>
            <a:ext cx="8382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6" name="Straight Connector 125"/>
          <p:cNvCxnSpPr/>
          <p:nvPr/>
        </p:nvCxnSpPr>
        <p:spPr>
          <a:xfrm rot="16200000" flipH="1">
            <a:off x="3505200" y="3886200"/>
            <a:ext cx="4572000" cy="0"/>
          </a:xfrm>
          <a:prstGeom prst="line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</p:cxnSp>
      <p:cxnSp>
        <p:nvCxnSpPr>
          <p:cNvPr id="127" name="Straight Connector 126"/>
          <p:cNvCxnSpPr/>
          <p:nvPr/>
        </p:nvCxnSpPr>
        <p:spPr>
          <a:xfrm rot="16200000" flipH="1">
            <a:off x="4876800" y="3886200"/>
            <a:ext cx="4572000" cy="0"/>
          </a:xfrm>
          <a:prstGeom prst="line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</p:cxnSp>
      <p:cxnSp>
        <p:nvCxnSpPr>
          <p:cNvPr id="128" name="Straight Connector 127"/>
          <p:cNvCxnSpPr/>
          <p:nvPr/>
        </p:nvCxnSpPr>
        <p:spPr>
          <a:xfrm rot="16200000" flipH="1">
            <a:off x="762000" y="3886200"/>
            <a:ext cx="4572000" cy="0"/>
          </a:xfrm>
          <a:prstGeom prst="line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</p:cxnSp>
      <p:cxnSp>
        <p:nvCxnSpPr>
          <p:cNvPr id="129" name="Straight Connector 128"/>
          <p:cNvCxnSpPr/>
          <p:nvPr/>
        </p:nvCxnSpPr>
        <p:spPr>
          <a:xfrm rot="16200000" flipH="1">
            <a:off x="2133600" y="3886200"/>
            <a:ext cx="4572000" cy="0"/>
          </a:xfrm>
          <a:prstGeom prst="line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</p:cxnSp>
      <p:cxnSp>
        <p:nvCxnSpPr>
          <p:cNvPr id="130" name="Straight Connector 129"/>
          <p:cNvCxnSpPr/>
          <p:nvPr/>
        </p:nvCxnSpPr>
        <p:spPr>
          <a:xfrm>
            <a:off x="1731963" y="1536700"/>
            <a:ext cx="20637" cy="4635500"/>
          </a:xfrm>
          <a:prstGeom prst="line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</p:cxnSp>
      <p:sp>
        <p:nvSpPr>
          <p:cNvPr id="131" name="Right Arrow 130"/>
          <p:cNvSpPr/>
          <p:nvPr/>
        </p:nvSpPr>
        <p:spPr>
          <a:xfrm>
            <a:off x="7239000" y="1123950"/>
            <a:ext cx="1828799" cy="609600"/>
          </a:xfrm>
          <a:prstGeom prst="rightArrow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2014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934075" y="1290433"/>
            <a:ext cx="1347537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2013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562475" y="1290433"/>
            <a:ext cx="1347537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2012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3190875" y="1290433"/>
            <a:ext cx="1347537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1895475" y="1290433"/>
            <a:ext cx="1347537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2010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524000" y="3352800"/>
            <a:ext cx="1905000" cy="457200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Initial </a:t>
            </a:r>
            <a:r>
              <a:rPr lang="en-US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EDW </a:t>
            </a: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prototype 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09600" y="2819400"/>
            <a:ext cx="1524000" cy="457200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Draft data standard defined 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3657600" y="4267200"/>
            <a:ext cx="1359568" cy="669925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Field test and acceptance of data standard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3810000" y="5410200"/>
            <a:ext cx="1600200" cy="6096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State-Sponsored SIS requirements released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5486400" y="4191000"/>
            <a:ext cx="1295400" cy="11430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Unique ID, TEAL, Portal</a:t>
            </a:r>
          </a:p>
          <a:p>
            <a:pPr algn="ctr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Education Data Warehouse (EDW) Implemented</a:t>
            </a:r>
            <a:endParaRPr lang="en-US" sz="1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2667000" y="2819400"/>
            <a:ext cx="1524000" cy="457200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Transfer tested  data standard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523875" y="1289797"/>
            <a:ext cx="1347537" cy="3048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</a:rPr>
              <a:t>Late-2009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381000" y="1676400"/>
            <a:ext cx="1600200" cy="457200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Draft data snapshots defined 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295399" y="2286000"/>
            <a:ext cx="2351991" cy="457200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Stakeholder engagement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2209800" y="1676400"/>
            <a:ext cx="1676400" cy="457200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Snapshots finalized based on feedback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486400" y="5410200"/>
            <a:ext cx="1143000" cy="6096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Integrate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SSIS and EDW</a:t>
            </a:r>
            <a:endParaRPr lang="en-US" sz="1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533400" y="6172200"/>
            <a:ext cx="8001000" cy="0"/>
          </a:xfrm>
          <a:prstGeom prst="line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ysDot"/>
          </a:ln>
          <a:effectLst/>
        </p:spPr>
      </p:cxnSp>
      <p:sp>
        <p:nvSpPr>
          <p:cNvPr id="148" name="Rounded Rectangle 147"/>
          <p:cNvSpPr/>
          <p:nvPr/>
        </p:nvSpPr>
        <p:spPr>
          <a:xfrm>
            <a:off x="3647390" y="3352800"/>
            <a:ext cx="2715309" cy="457200"/>
          </a:xfrm>
          <a:prstGeom prst="round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Limited Product Release Phase</a:t>
            </a:r>
            <a:endParaRPr lang="en-US" sz="1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6362700" y="3657600"/>
            <a:ext cx="2552700" cy="457200"/>
          </a:xfrm>
          <a:prstGeom prst="roundRect">
            <a:avLst/>
          </a:prstGeom>
          <a:solidFill>
            <a:srgbClr val="9BBB5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Statewide implementation of EDW, PEIMS, and dashboards</a:t>
            </a:r>
            <a:endParaRPr lang="en-US" sz="1400" b="1" kern="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1828800" y="384048"/>
            <a:ext cx="6781800" cy="987552"/>
          </a:xfrm>
        </p:spPr>
        <p:txBody>
          <a:bodyPr>
            <a:noAutofit/>
          </a:bodyPr>
          <a:lstStyle/>
          <a:p>
            <a:r>
              <a:rPr lang="en-US" sz="3000" dirty="0" smtClean="0"/>
              <a:t>TSDS Statewide Implementation Timeline</a:t>
            </a:r>
            <a:endParaRPr lang="en-US" sz="30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1798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5673304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5749504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Why is our data collection system important?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What is TSDS?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TEA customers... and beyond?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When will it be implemented?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What are future opportunities for TSDS?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428750" y="1945481"/>
          <a:ext cx="6521450" cy="3835400"/>
        </p:xfrm>
        <a:graphic>
          <a:graphicData uri="http://schemas.openxmlformats.org/presentationml/2006/ole">
            <p:oleObj spid="_x0000_s239618" name="Visio" r:id="rId4" imgW="6521279" imgH="3835080" progId="Visio.Drawing.11">
              <p:embed/>
            </p:oleObj>
          </a:graphicData>
        </a:graphic>
      </p:graphicFrame>
      <p:sp>
        <p:nvSpPr>
          <p:cNvPr id="5" name="Line Callout 3 (No Border) 4"/>
          <p:cNvSpPr/>
          <p:nvPr/>
        </p:nvSpPr>
        <p:spPr>
          <a:xfrm>
            <a:off x="152400" y="2514600"/>
            <a:ext cx="1981200" cy="838200"/>
          </a:xfrm>
          <a:prstGeom prst="callout3">
            <a:avLst>
              <a:gd name="adj1" fmla="val 49613"/>
              <a:gd name="adj2" fmla="val 104086"/>
              <a:gd name="adj3" fmla="val 50475"/>
              <a:gd name="adj4" fmla="val 110912"/>
              <a:gd name="adj5" fmla="val 108878"/>
              <a:gd name="adj6" fmla="val 110735"/>
              <a:gd name="adj7" fmla="val 112503"/>
              <a:gd name="adj8" fmla="val 110559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Incorporate other TEA data collections</a:t>
            </a:r>
          </a:p>
        </p:txBody>
      </p:sp>
      <p:sp>
        <p:nvSpPr>
          <p:cNvPr id="7" name="Line Callout 3 (No Border) 6"/>
          <p:cNvSpPr/>
          <p:nvPr/>
        </p:nvSpPr>
        <p:spPr>
          <a:xfrm>
            <a:off x="6096000" y="1752600"/>
            <a:ext cx="2057400" cy="762000"/>
          </a:xfrm>
          <a:prstGeom prst="callout3">
            <a:avLst>
              <a:gd name="adj1" fmla="val 47716"/>
              <a:gd name="adj2" fmla="val -5479"/>
              <a:gd name="adj3" fmla="val 50475"/>
              <a:gd name="adj4" fmla="val -13101"/>
              <a:gd name="adj5" fmla="val 91525"/>
              <a:gd name="adj6" fmla="val -13074"/>
              <a:gd name="adj7" fmla="val 135357"/>
              <a:gd name="adj8" fmla="val -12901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Add new data marts</a:t>
            </a:r>
          </a:p>
        </p:txBody>
      </p:sp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228600" y="5943600"/>
          <a:ext cx="1058863" cy="361950"/>
        </p:xfrm>
        <a:graphic>
          <a:graphicData uri="http://schemas.openxmlformats.org/presentationml/2006/ole">
            <p:oleObj spid="_x0000_s239622" name="Visio" r:id="rId5" imgW="1058111" imgH="361800" progId="Visio.Drawing.11">
              <p:link updateAutomatic="1"/>
            </p:oleObj>
          </a:graphicData>
        </a:graphic>
      </p:graphicFrame>
      <p:graphicFrame>
        <p:nvGraphicFramePr>
          <p:cNvPr id="239623" name="Object 7"/>
          <p:cNvGraphicFramePr>
            <a:graphicFrameLocks noChangeAspect="1"/>
          </p:cNvGraphicFramePr>
          <p:nvPr/>
        </p:nvGraphicFramePr>
        <p:xfrm>
          <a:off x="228600" y="6324600"/>
          <a:ext cx="1058863" cy="374650"/>
        </p:xfrm>
        <a:graphic>
          <a:graphicData uri="http://schemas.openxmlformats.org/presentationml/2006/ole">
            <p:oleObj spid="_x0000_s239623" name="Visio" r:id="rId6" imgW="1058111" imgH="374490" progId="Visio.Drawing.11">
              <p:link updateAutomatic="1"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92755" y="276746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glow rad="228600">
                    <a:schemeClr val="bg1">
                      <a:lumMod val="20000"/>
                      <a:lumOff val="80000"/>
                      <a:alpha val="40000"/>
                    </a:schemeClr>
                  </a:glow>
                </a:effectLst>
              </a:rPr>
              <a:t>NEW</a:t>
            </a:r>
            <a:endParaRPr lang="en-US" b="1" dirty="0">
              <a:solidFill>
                <a:srgbClr val="FF0000"/>
              </a:solidFill>
              <a:effectLst>
                <a:glow rad="228600">
                  <a:schemeClr val="bg1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2755" y="31798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glow rad="228600">
                    <a:schemeClr val="bg1">
                      <a:lumMod val="20000"/>
                      <a:lumOff val="80000"/>
                      <a:alpha val="40000"/>
                    </a:schemeClr>
                  </a:glow>
                </a:effectLst>
              </a:rPr>
              <a:t>NEW</a:t>
            </a:r>
            <a:endParaRPr lang="en-US" b="1" dirty="0">
              <a:solidFill>
                <a:srgbClr val="FF0000"/>
              </a:solidFill>
              <a:effectLst>
                <a:glow rad="228600">
                  <a:schemeClr val="bg1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2755" y="358935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glow rad="228600">
                    <a:schemeClr val="bg1">
                      <a:lumMod val="20000"/>
                      <a:lumOff val="80000"/>
                      <a:alpha val="40000"/>
                    </a:schemeClr>
                  </a:glow>
                </a:effectLst>
              </a:rPr>
              <a:t>NEW</a:t>
            </a:r>
            <a:endParaRPr lang="en-US" b="1" dirty="0">
              <a:solidFill>
                <a:srgbClr val="FF0000"/>
              </a:solidFill>
              <a:effectLst>
                <a:glow rad="228600">
                  <a:schemeClr val="bg1">
                    <a:lumMod val="20000"/>
                    <a:lumOff val="80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600200" y="5638800"/>
            <a:ext cx="7315200" cy="6858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hlinkClick r:id="rId2"/>
              </a:rPr>
              <a:t>http://vimeo.com/</a:t>
            </a:r>
            <a:r>
              <a:rPr lang="en-US" sz="1800" dirty="0" smtClean="0">
                <a:latin typeface="Calibri" pitchFamily="34" charset="0"/>
                <a:cs typeface="Calibri" pitchFamily="34" charset="0"/>
                <a:hlinkClick r:id="rId2"/>
              </a:rPr>
              <a:t>47511948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Demonstration of Dashboards: Overview</a:t>
            </a:r>
            <a:endParaRPr lang="en-US" b="1" dirty="0"/>
          </a:p>
        </p:txBody>
      </p:sp>
      <p:pic>
        <p:nvPicPr>
          <p:cNvPr id="7" name="Picture Placeholder 6" descr="vimeo.pn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199" r="5199"/>
          <a:stretch>
            <a:fillRect/>
          </a:stretch>
        </p:blipFill>
        <p:spPr/>
      </p:pic>
      <p:grpSp>
        <p:nvGrpSpPr>
          <p:cNvPr id="2" name="Group 11"/>
          <p:cNvGrpSpPr/>
          <p:nvPr/>
        </p:nvGrpSpPr>
        <p:grpSpPr>
          <a:xfrm>
            <a:off x="4392304" y="2043752"/>
            <a:ext cx="1752600" cy="1143000"/>
            <a:chOff x="4392304" y="2043752"/>
            <a:chExt cx="1752600" cy="1143000"/>
          </a:xfrm>
        </p:grpSpPr>
        <p:sp>
          <p:nvSpPr>
            <p:cNvPr id="9" name="Rectangle 8">
              <a:hlinkClick r:id="rId2"/>
            </p:cNvPr>
            <p:cNvSpPr/>
            <p:nvPr/>
          </p:nvSpPr>
          <p:spPr>
            <a:xfrm>
              <a:off x="4392304" y="2043752"/>
              <a:ext cx="1752600" cy="11430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5000"/>
              </a:schemeClr>
            </a:solidFill>
            <a:ln>
              <a:noFill/>
            </a:ln>
            <a:effectLst>
              <a:outerShdw blurRad="101600" sx="110000" sy="110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hevron 9">
              <a:hlinkClick r:id="rId2"/>
            </p:cNvPr>
            <p:cNvSpPr/>
            <p:nvPr/>
          </p:nvSpPr>
          <p:spPr>
            <a:xfrm>
              <a:off x="4800600" y="2209800"/>
              <a:ext cx="1066800" cy="838200"/>
            </a:xfrm>
            <a:prstGeom prst="chevron">
              <a:avLst/>
            </a:prstGeom>
            <a:solidFill>
              <a:schemeClr val="tx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b="1" dirty="0" smtClean="0"/>
              <a:t>Questions?</a:t>
            </a:r>
            <a:endParaRPr lang="en-US" sz="4200" b="1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8"/>
          <p:cNvSpPr txBox="1">
            <a:spLocks/>
          </p:cNvSpPr>
          <p:nvPr/>
        </p:nvSpPr>
        <p:spPr>
          <a:xfrm>
            <a:off x="1524000" y="5562600"/>
            <a:ext cx="7620000" cy="838200"/>
          </a:xfrm>
          <a:prstGeom prst="rect">
            <a:avLst/>
          </a:prstGeom>
        </p:spPr>
        <p:txBody>
          <a:bodyPr vert="horz" lIns="91440" rIns="45720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  <a:hlinkClick r:id="rId3"/>
              </a:rPr>
              <a:t>www.TexasStudentDataSystem.org</a:t>
            </a:r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54064" t="29037" b="20264"/>
          <a:stretch>
            <a:fillRect/>
          </a:stretch>
        </p:blipFill>
        <p:spPr bwMode="auto">
          <a:xfrm>
            <a:off x="1533573" y="0"/>
            <a:ext cx="7610427" cy="45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1541252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1617452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Why is our data collection system important?</a:t>
            </a:r>
            <a:endParaRPr lang="en-US" sz="2400" dirty="0" smtClean="0">
              <a:solidFill>
                <a:srgbClr val="FFFFFF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What is TSDS?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TEA customers... and beyond?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When will it be implemented?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1304"/>
            <a:ext cx="6781800" cy="990600"/>
          </a:xfrm>
        </p:spPr>
        <p:txBody>
          <a:bodyPr>
            <a:noAutofit/>
          </a:bodyPr>
          <a:lstStyle/>
          <a:p>
            <a:r>
              <a:rPr lang="en-US" sz="3400" dirty="0" smtClean="0"/>
              <a:t>Why is our data collection system important?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6400800"/>
            <a:ext cx="3888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Note:  </a:t>
            </a:r>
            <a:r>
              <a:rPr lang="en-US" sz="1400" i="1" dirty="0" smtClean="0"/>
              <a:t>Above data is provided via MainPRD and PID</a:t>
            </a:r>
            <a:endParaRPr lang="en-US" sz="1400" i="1" dirty="0"/>
          </a:p>
        </p:txBody>
      </p:sp>
      <p:sp>
        <p:nvSpPr>
          <p:cNvPr id="12" name="Rectangle 11"/>
          <p:cNvSpPr/>
          <p:nvPr/>
        </p:nvSpPr>
        <p:spPr>
          <a:xfrm>
            <a:off x="381000" y="2209800"/>
            <a:ext cx="3352801" cy="2209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 cap="rnd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State-mandated PEIMS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 Reporting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999175" y="3048000"/>
            <a:ext cx="699347" cy="64452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22"/>
          <p:cNvGrpSpPr/>
          <p:nvPr/>
        </p:nvGrpSpPr>
        <p:grpSpPr>
          <a:xfrm>
            <a:off x="4902199" y="2209800"/>
            <a:ext cx="3860801" cy="2209800"/>
            <a:chOff x="4800600" y="2590800"/>
            <a:chExt cx="2895601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4800601" y="2590800"/>
              <a:ext cx="2895600" cy="526886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cs typeface="Arial" pitchFamily="34" charset="0"/>
                </a:rPr>
                <a:t>TPEIR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00601" y="3959388"/>
              <a:ext cx="2895600" cy="4602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cs typeface="Arial" pitchFamily="34" charset="0"/>
                </a:rPr>
                <a:t>Other Public Reports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800601" y="3518644"/>
              <a:ext cx="2895600" cy="443756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cs typeface="Arial" pitchFamily="34" charset="0"/>
                </a:rPr>
                <a:t>Accountability System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52069" y="3124200"/>
              <a:ext cx="1944131" cy="3810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cs typeface="Arial" pitchFamily="34" charset="0"/>
                </a:rPr>
                <a:t>Snapshot Reports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0600" y="3124200"/>
              <a:ext cx="951469" cy="38100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cs typeface="Arial" pitchFamily="34" charset="0"/>
                </a:rPr>
                <a:t>AEIS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28600" y="5181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6350" algn="ctr"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70C0"/>
                </a:solidFill>
              </a:rPr>
              <a:t>Key Take  Away:  PEIMS data is integral to TEA meeting its state and federally mandated functions.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2081844"/>
            <a:ext cx="9144000" cy="6858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2158044"/>
            <a:ext cx="8991600" cy="533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1143000"/>
            <a:ext cx="8001000" cy="5170646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CONTENTS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Why is our data collection system important?</a:t>
            </a:r>
            <a:endParaRPr lang="en-US" sz="2400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>
                <a:solidFill>
                  <a:srgbClr val="FFFFFF"/>
                </a:solidFill>
              </a:rPr>
              <a:t>Limitations of current PEIMS Data Collection System?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What is TSDS?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work?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Will TSDS replace PEIMS?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LEA customers?</a:t>
            </a:r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How will TSDS PEIMS help TEA customers... and beyond?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When will it be implemented?</a:t>
            </a:r>
            <a:endParaRPr lang="en-US" sz="2400" dirty="0" smtClean="0"/>
          </a:p>
          <a:p>
            <a:pPr marL="514350" indent="-514350" fontAlgn="ctr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do we go from here?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Current PEIMS Data Collection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sz="quarter" idx="1"/>
          </p:nvPr>
        </p:nvGraphicFramePr>
        <p:xfrm>
          <a:off x="1295400" y="2430462"/>
          <a:ext cx="6521450" cy="2835275"/>
        </p:xfrm>
        <a:graphic>
          <a:graphicData uri="http://schemas.openxmlformats.org/presentationml/2006/ole">
            <p:oleObj spid="_x0000_s277506" name="Visio" r:id="rId3" imgW="6521279" imgH="2835000" progId="Visio.Drawing.11">
              <p:embed/>
            </p:oleObj>
          </a:graphicData>
        </a:graphic>
      </p:graphicFrame>
      <p:sp>
        <p:nvSpPr>
          <p:cNvPr id="11" name="Line Callout 3 (No Border) 10"/>
          <p:cNvSpPr/>
          <p:nvPr/>
        </p:nvSpPr>
        <p:spPr>
          <a:xfrm>
            <a:off x="152400" y="1752600"/>
            <a:ext cx="2209800" cy="1143000"/>
          </a:xfrm>
          <a:prstGeom prst="callout3">
            <a:avLst>
              <a:gd name="adj1" fmla="val 44957"/>
              <a:gd name="adj2" fmla="val 103677"/>
              <a:gd name="adj3" fmla="val 44946"/>
              <a:gd name="adj4" fmla="val 117825"/>
              <a:gd name="adj5" fmla="val 100001"/>
              <a:gd name="adj6" fmla="val 136722"/>
              <a:gd name="adj7" fmla="val 191583"/>
              <a:gd name="adj8" fmla="val 16300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All LEAs load during limited quarterly windows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Line Callout 3 (No Border) 12"/>
          <p:cNvSpPr/>
          <p:nvPr/>
        </p:nvSpPr>
        <p:spPr>
          <a:xfrm>
            <a:off x="533400" y="4572000"/>
            <a:ext cx="1752600" cy="1066800"/>
          </a:xfrm>
          <a:prstGeom prst="callout3">
            <a:avLst>
              <a:gd name="adj1" fmla="val 47716"/>
              <a:gd name="adj2" fmla="val -5479"/>
              <a:gd name="adj3" fmla="val 46337"/>
              <a:gd name="adj4" fmla="val -18808"/>
              <a:gd name="adj5" fmla="val -26897"/>
              <a:gd name="adj6" fmla="val -18095"/>
              <a:gd name="adj7" fmla="val -54713"/>
              <a:gd name="adj8" fmla="val 11217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Limited validations up front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Line Callout 3 (No Border) 13"/>
          <p:cNvSpPr/>
          <p:nvPr/>
        </p:nvSpPr>
        <p:spPr>
          <a:xfrm>
            <a:off x="4343400" y="5334000"/>
            <a:ext cx="2209800" cy="1143000"/>
          </a:xfrm>
          <a:prstGeom prst="callout3">
            <a:avLst>
              <a:gd name="adj1" fmla="val 47716"/>
              <a:gd name="adj2" fmla="val -5479"/>
              <a:gd name="adj3" fmla="val 47705"/>
              <a:gd name="adj4" fmla="val -14881"/>
              <a:gd name="adj5" fmla="val -21379"/>
              <a:gd name="adj6" fmla="val -18808"/>
              <a:gd name="adj7" fmla="val -109106"/>
              <a:gd name="adj8" fmla="val -2606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LEAs must reload entire data set repeatedly until data is clean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Line Callout 3 (No Border) 14"/>
          <p:cNvSpPr/>
          <p:nvPr/>
        </p:nvSpPr>
        <p:spPr>
          <a:xfrm>
            <a:off x="4191000" y="1676400"/>
            <a:ext cx="2209800" cy="1143000"/>
          </a:xfrm>
          <a:prstGeom prst="callout3">
            <a:avLst>
              <a:gd name="adj1" fmla="val 50499"/>
              <a:gd name="adj2" fmla="val -4759"/>
              <a:gd name="adj3" fmla="val 50475"/>
              <a:gd name="adj4" fmla="val -13101"/>
              <a:gd name="adj5" fmla="val 111731"/>
              <a:gd name="adj6" fmla="val -13441"/>
              <a:gd name="adj7" fmla="val 197101"/>
              <a:gd name="adj8" fmla="val -1393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Heavy financial &amp; resource burden on LEAs</a:t>
            </a:r>
            <a:endParaRPr lang="en-US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1257" name="Picture 9" descr="C:\Users\mulrich\AppData\Local\Microsoft\Windows\Temporary Internet Files\Content.IE5\3BA5OXXM\MC9000147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62598"/>
            <a:ext cx="773444" cy="542802"/>
          </a:xfrm>
          <a:prstGeom prst="rect">
            <a:avLst/>
          </a:prstGeom>
          <a:noFill/>
        </p:spPr>
      </p:pic>
      <p:pic>
        <p:nvPicPr>
          <p:cNvPr id="20" name="Picture 9" descr="C:\Users\mulrich\AppData\Local\Microsoft\Windows\Temporary Internet Files\Content.IE5\3BA5OXXM\MC9000147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0"/>
            <a:ext cx="773444" cy="542802"/>
          </a:xfrm>
          <a:prstGeom prst="rect">
            <a:avLst/>
          </a:prstGeom>
          <a:noFill/>
        </p:spPr>
      </p:pic>
      <p:pic>
        <p:nvPicPr>
          <p:cNvPr id="21" name="Picture 9" descr="C:\Users\mulrich\AppData\Local\Microsoft\Windows\Temporary Internet Files\Content.IE5\3BA5OXXM\MC9000147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0"/>
            <a:ext cx="773444" cy="542802"/>
          </a:xfrm>
          <a:prstGeom prst="rect">
            <a:avLst/>
          </a:prstGeom>
          <a:noFill/>
        </p:spPr>
      </p:pic>
      <p:sp>
        <p:nvSpPr>
          <p:cNvPr id="23" name="Line Callout 3 (No Border) 22"/>
          <p:cNvSpPr/>
          <p:nvPr/>
        </p:nvSpPr>
        <p:spPr>
          <a:xfrm>
            <a:off x="7162800" y="1600200"/>
            <a:ext cx="1905000" cy="990600"/>
          </a:xfrm>
          <a:prstGeom prst="callout3">
            <a:avLst>
              <a:gd name="adj1" fmla="val 50124"/>
              <a:gd name="adj2" fmla="val -4227"/>
              <a:gd name="adj3" fmla="val 50475"/>
              <a:gd name="adj4" fmla="val -13101"/>
              <a:gd name="adj5" fmla="val 88966"/>
              <a:gd name="adj6" fmla="val -18094"/>
              <a:gd name="adj7" fmla="val 196358"/>
              <a:gd name="adj8" fmla="val -33051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Limited data returned to LEAs</a:t>
            </a:r>
          </a:p>
        </p:txBody>
      </p:sp>
      <p:sp>
        <p:nvSpPr>
          <p:cNvPr id="24" name="Line Callout 3 (No Border) 23"/>
          <p:cNvSpPr/>
          <p:nvPr/>
        </p:nvSpPr>
        <p:spPr>
          <a:xfrm>
            <a:off x="7162800" y="2895600"/>
            <a:ext cx="1905000" cy="914400"/>
          </a:xfrm>
          <a:prstGeom prst="callout3">
            <a:avLst>
              <a:gd name="adj1" fmla="val 47716"/>
              <a:gd name="adj2" fmla="val -5479"/>
              <a:gd name="adj3" fmla="val 50475"/>
              <a:gd name="adj4" fmla="val -13101"/>
              <a:gd name="adj5" fmla="val 73449"/>
              <a:gd name="adj6" fmla="val -17266"/>
              <a:gd name="adj7" fmla="val 101929"/>
              <a:gd name="adj8" fmla="val -21465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Received too late, insufficiently granular</a:t>
            </a:r>
          </a:p>
        </p:txBody>
      </p:sp>
      <p:sp>
        <p:nvSpPr>
          <p:cNvPr id="25" name="Line Callout 3 (No Border) 24"/>
          <p:cNvSpPr/>
          <p:nvPr/>
        </p:nvSpPr>
        <p:spPr>
          <a:xfrm>
            <a:off x="6871136" y="4603532"/>
            <a:ext cx="2209800" cy="990600"/>
          </a:xfrm>
          <a:prstGeom prst="callout3">
            <a:avLst>
              <a:gd name="adj1" fmla="val 50124"/>
              <a:gd name="adj2" fmla="val -3679"/>
              <a:gd name="adj3" fmla="val 50475"/>
              <a:gd name="adj4" fmla="val -13101"/>
              <a:gd name="adj5" fmla="val 20000"/>
              <a:gd name="adj6" fmla="val -19521"/>
              <a:gd name="adj7" fmla="val -9054"/>
              <a:gd name="adj8" fmla="val -23206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Limited usefulness for adjusting instruction</a:t>
            </a:r>
          </a:p>
        </p:txBody>
      </p:sp>
      <p:pic>
        <p:nvPicPr>
          <p:cNvPr id="19" name="Picture 18" descr="piggy ban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9894" y="3027457"/>
            <a:ext cx="609600" cy="481743"/>
          </a:xfrm>
          <a:prstGeom prst="rect">
            <a:avLst/>
          </a:prstGeom>
        </p:spPr>
      </p:pic>
      <p:pic>
        <p:nvPicPr>
          <p:cNvPr id="22" name="Picture 21" descr="pdf ic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7026" y="4648200"/>
            <a:ext cx="406770" cy="406770"/>
          </a:xfrm>
          <a:prstGeom prst="rect">
            <a:avLst/>
          </a:prstGeom>
        </p:spPr>
      </p:pic>
      <p:pic>
        <p:nvPicPr>
          <p:cNvPr id="29" name="Picture 28" descr="dat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2590800"/>
            <a:ext cx="515963" cy="462332"/>
          </a:xfrm>
          <a:prstGeom prst="rect">
            <a:avLst/>
          </a:prstGeom>
        </p:spPr>
      </p:pic>
      <p:pic>
        <p:nvPicPr>
          <p:cNvPr id="30" name="Picture 29" descr="clock.2pn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3200400"/>
            <a:ext cx="380303" cy="449032"/>
          </a:xfrm>
          <a:prstGeom prst="rect">
            <a:avLst/>
          </a:prstGeom>
        </p:spPr>
      </p:pic>
      <p:pic>
        <p:nvPicPr>
          <p:cNvPr id="32" name="Picture 31" descr="magnifying glas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00200" y="3810000"/>
            <a:ext cx="685800" cy="685800"/>
          </a:xfrm>
          <a:prstGeom prst="rect">
            <a:avLst/>
          </a:prstGeom>
        </p:spPr>
      </p:pic>
      <p:pic>
        <p:nvPicPr>
          <p:cNvPr id="33" name="Picture 32" descr="calendar_x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1905000"/>
            <a:ext cx="739001" cy="615834"/>
          </a:xfrm>
          <a:prstGeom prst="rect">
            <a:avLst/>
          </a:prstGeom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F0C4421-5918-4AA3-AE4A-C36EDD2FD6E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766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dirty="0" smtClean="0"/>
              <a:t>Achieving performance goals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dirty="0" smtClean="0"/>
              <a:t>Driving down costs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dirty="0" smtClean="0"/>
              <a:t>Helping customers meet compliance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1054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We’re asking more from our educators at a time when resources are scarce.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8" name="Picture 7" descr="C:\Users\mulrich\AppData\Local\Microsoft\Windows\Temporary Internet Files\Content.IE5\5M2QUV2G\MP9004394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2718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102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TEA Responsibilities to LEA Customers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231648"/>
            <a:ext cx="5334000" cy="987552"/>
          </a:xfrm>
        </p:spPr>
        <p:txBody>
          <a:bodyPr>
            <a:noAutofit/>
          </a:bodyPr>
          <a:lstStyle/>
          <a:p>
            <a:r>
              <a:rPr lang="en-US" sz="3200" dirty="0" smtClean="0"/>
              <a:t>EDIT+ Limitations for LEA Customers</a:t>
            </a:r>
            <a:endParaRPr lang="en-US" sz="3200" dirty="0"/>
          </a:p>
        </p:txBody>
      </p:sp>
      <p:pic>
        <p:nvPicPr>
          <p:cNvPr id="8" name="Content Placeholder 23" descr="presentation_mrteache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6689" y="1510352"/>
            <a:ext cx="3547311" cy="4648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1584097"/>
            <a:ext cx="5105400" cy="294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Achievement </a:t>
            </a:r>
            <a:endParaRPr lang="en-US" sz="2400" dirty="0" smtClean="0"/>
          </a:p>
          <a:p>
            <a:pPr marL="339725" indent="-339725">
              <a:spcBef>
                <a:spcPts val="900"/>
              </a:spcBef>
              <a:spcAft>
                <a:spcPts val="900"/>
              </a:spcAft>
              <a:buClr>
                <a:schemeClr val="bg1">
                  <a:lumMod val="85000"/>
                </a:schemeClr>
              </a:buClr>
              <a:buFont typeface="Wingdings 2" pitchFamily="18" charset="2"/>
              <a:buChar char=""/>
            </a:pPr>
            <a:r>
              <a:rPr lang="en-US" sz="2000" dirty="0" smtClean="0"/>
              <a:t>PEIMS data in its existing format is not useful for teachers</a:t>
            </a:r>
          </a:p>
          <a:p>
            <a:pPr indent="-339725">
              <a:spcBef>
                <a:spcPts val="900"/>
              </a:spcBef>
              <a:spcAft>
                <a:spcPts val="900"/>
              </a:spcAft>
              <a:buClr>
                <a:schemeClr val="bg1">
                  <a:lumMod val="85000"/>
                </a:schemeClr>
              </a:buClr>
            </a:pPr>
            <a:r>
              <a:rPr lang="en-US" sz="2400" b="1" dirty="0" smtClean="0"/>
              <a:t>Cost   </a:t>
            </a:r>
          </a:p>
          <a:p>
            <a:pPr marL="339725" indent="-339725">
              <a:spcBef>
                <a:spcPts val="900"/>
              </a:spcBef>
              <a:spcAft>
                <a:spcPts val="900"/>
              </a:spcAft>
              <a:buClr>
                <a:schemeClr val="bg1">
                  <a:lumMod val="85000"/>
                </a:schemeClr>
              </a:buClr>
              <a:buFont typeface="Wingdings 2" pitchFamily="18" charset="2"/>
              <a:buChar char=""/>
            </a:pPr>
            <a:r>
              <a:rPr lang="en-US" sz="2000" dirty="0" smtClean="0"/>
              <a:t>The current EDIT+ PEIMS system is </a:t>
            </a:r>
            <a:r>
              <a:rPr lang="en-US" sz="2000" b="1" dirty="0" smtClean="0"/>
              <a:t>cumbersome and inefficient</a:t>
            </a:r>
            <a:r>
              <a:rPr lang="en-US" sz="2000" dirty="0" smtClean="0"/>
              <a:t>, consuming staff hours</a:t>
            </a:r>
            <a:endParaRPr lang="en-US" sz="2000" b="1" dirty="0" smtClean="0"/>
          </a:p>
        </p:txBody>
      </p:sp>
      <p:pic>
        <p:nvPicPr>
          <p:cNvPr id="10" name="Picture 6" descr="C:\Users\mulrich\AppData\Local\Microsoft\Windows\Temporary Internet Files\Content.IE5\5M2QUV2G\MP9004394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271815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fld id="{25037DA4-2335-4A87-8586-64B2BAB0821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DS (Oct12)">
  <a:themeElements>
    <a:clrScheme name="Custom 13">
      <a:dk1>
        <a:srgbClr val="000000"/>
      </a:dk1>
      <a:lt1>
        <a:srgbClr val="FCD192"/>
      </a:lt1>
      <a:dk2>
        <a:srgbClr val="2E6AA6"/>
      </a:dk2>
      <a:lt2>
        <a:srgbClr val="C9E9DB"/>
      </a:lt2>
      <a:accent1>
        <a:srgbClr val="0082C8"/>
      </a:accent1>
      <a:accent2>
        <a:srgbClr val="F9A451"/>
      </a:accent2>
      <a:accent3>
        <a:srgbClr val="72C6A2"/>
      </a:accent3>
      <a:accent4>
        <a:srgbClr val="2E6AA6"/>
      </a:accent4>
      <a:accent5>
        <a:srgbClr val="00B5CB"/>
      </a:accent5>
      <a:accent6>
        <a:srgbClr val="AADCC7"/>
      </a:accent6>
      <a:hlink>
        <a:srgbClr val="2E6AA6"/>
      </a:hlink>
      <a:folHlink>
        <a:srgbClr val="7F7F7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_dlc_DocId xmlns="f14c890b-90a4-42a7-90d2-0e5849beb031">VFNT5FSWD252-5-383</_dlc_DocId>
    <_dlc_DocIdUrl xmlns="f14c890b-90a4-42a7-90d2-0e5849beb031">
      <Url>http://elton/sites/TSDS/_layouts/DocIdRedir.aspx?ID=VFNT5FSWD252-5-383</Url>
      <Description>VFNT5FSWD252-5-383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DCC52DD4C39E4B8293CB26032C92BD" ma:contentTypeVersion="1" ma:contentTypeDescription="Create a new document." ma:contentTypeScope="" ma:versionID="d3e77e3d6f7de322b27f9681d4615027">
  <xsd:schema xmlns:xsd="http://www.w3.org/2001/XMLSchema" xmlns:xs="http://www.w3.org/2001/XMLSchema" xmlns:p="http://schemas.microsoft.com/office/2006/metadata/properties" xmlns:ns2="f14c890b-90a4-42a7-90d2-0e5849beb031" targetNamespace="http://schemas.microsoft.com/office/2006/metadata/properties" ma:root="true" ma:fieldsID="bc029af215e751ba887086c52d2c1919" ns2:_="">
    <xsd:import namespace="f14c890b-90a4-42a7-90d2-0e5849beb03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c890b-90a4-42a7-90d2-0e5849beb03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45A69-778E-4D41-A5A4-6C4FF6432815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f14c890b-90a4-42a7-90d2-0e5849beb031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3AB02E-31B1-48F9-BA60-A6DEF5F8D2F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5BCF254-D35E-443C-B2BB-8BD0157E9C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4c890b-90a4-42a7-90d2-0e5849beb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63608</TotalTime>
  <Words>2232</Words>
  <Application>Microsoft Office PowerPoint</Application>
  <PresentationFormat>On-screen Show (4:3)</PresentationFormat>
  <Paragraphs>340</Paragraphs>
  <Slides>35</Slides>
  <Notes>13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TSDS (Oct12)</vt:lpstr>
      <vt:lpstr>C:\Users\mulrich\Documents\_TSDS_Communications &amp; Brian\Components Intro Series\Basic grey flow for PPTs.vsd\Drawing\~plus\Rectangle.26</vt:lpstr>
      <vt:lpstr>C:\Users\mulrich\Documents\_TSDS_Communications &amp; Brian\Components Intro Series\Basic grey flow for PPTs.vsd\Drawing\~plus\Rectangle.27</vt:lpstr>
      <vt:lpstr>C:\Users\mulrich\Documents\_TSDS_Communications &amp; Brian\Components Intro Series\Basic grey flow for PPTs.vsd\Drawing\~plus\Rectangle.26</vt:lpstr>
      <vt:lpstr>C:\Users\mulrich\Documents\_TSDS_Communications &amp; Brian\Components Intro Series\Basic grey flow for PPTs.vsd\Drawing\~plus\Rectangle.27</vt:lpstr>
      <vt:lpstr>C:\Users\mulrich\Documents\_TSDS_Communications &amp; Brian\Components Intro Series\Basic grey flow for PPTs.vsd\Drawing\~plus\Rectangle.26</vt:lpstr>
      <vt:lpstr>C:\Users\mulrich\Documents\_TSDS_Communications &amp; Brian\Components Intro Series\Basic grey flow for PPTs.vsd\Drawing\~plus\Rectangle.27</vt:lpstr>
      <vt:lpstr>Visio</vt:lpstr>
      <vt:lpstr>TSDS Introductory Series: PEIMS</vt:lpstr>
      <vt:lpstr>Contents</vt:lpstr>
      <vt:lpstr>Presentation Objective</vt:lpstr>
      <vt:lpstr>Slide 4</vt:lpstr>
      <vt:lpstr>Why is our data collection system important?</vt:lpstr>
      <vt:lpstr>Slide 6</vt:lpstr>
      <vt:lpstr>Current PEIMS Data Collection</vt:lpstr>
      <vt:lpstr>TEA Responsibilities to LEA Customers</vt:lpstr>
      <vt:lpstr>EDIT+ Limitations for LEA Customers</vt:lpstr>
      <vt:lpstr>EDIT+ Limitations for LEA Customers</vt:lpstr>
      <vt:lpstr>Challenges for TEA</vt:lpstr>
      <vt:lpstr>Dramatic Increase in PEIMS Volume</vt:lpstr>
      <vt:lpstr>Slide 13</vt:lpstr>
      <vt:lpstr>TSDS Vision</vt:lpstr>
      <vt:lpstr>TSDS: 4 Key Projects</vt:lpstr>
      <vt:lpstr>Slide 16</vt:lpstr>
      <vt:lpstr>Introducing TSDS</vt:lpstr>
      <vt:lpstr>Slide 18</vt:lpstr>
      <vt:lpstr>Will TSDS Replace PEIMS?</vt:lpstr>
      <vt:lpstr>Main_PRD Unchanged</vt:lpstr>
      <vt:lpstr>Slide 21</vt:lpstr>
      <vt:lpstr>Meeting LEA Customer Needs</vt:lpstr>
      <vt:lpstr>Meeting LEA Customer Needs</vt:lpstr>
      <vt:lpstr>Meeting LEA Customer Needs</vt:lpstr>
      <vt:lpstr>Slide 25</vt:lpstr>
      <vt:lpstr>Meeting Internal Customer Needs</vt:lpstr>
      <vt:lpstr>Meeting Program Area Needs</vt:lpstr>
      <vt:lpstr>Benefits Ripple Out to Many Different Groups</vt:lpstr>
      <vt:lpstr>Slide 29</vt:lpstr>
      <vt:lpstr>How do we roll out to 1,237 LEAs?</vt:lpstr>
      <vt:lpstr>TSDS Statewide Implementation Timeline</vt:lpstr>
      <vt:lpstr>Slide 32</vt:lpstr>
      <vt:lpstr>What are future opportunities for TSDS?</vt:lpstr>
      <vt:lpstr>Demonstration of Dashboards: Overview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jcaven</dc:creator>
  <cp:lastModifiedBy>mulrich</cp:lastModifiedBy>
  <cp:revision>1279</cp:revision>
  <dcterms:created xsi:type="dcterms:W3CDTF">2009-09-01T20:11:00Z</dcterms:created>
  <dcterms:modified xsi:type="dcterms:W3CDTF">2012-12-11T16:53:29Z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0x010100D0DCC52DD4C39E4B8293CB26032C92BD</vt:lpwstr>
  </property>
  <property fmtid="{D5CDD505-2E9C-101B-9397-08002B2CF9AE}" pid="3" name="_AdHocReviewCycleID">
    <vt:i4>682689380</vt:i4>
  </property>
  <property fmtid="{D5CDD505-2E9C-101B-9397-08002B2CF9AE}" pid="4" name="_NewReviewCycle">
    <vt:lpwstr/>
  </property>
  <property fmtid="{D5CDD505-2E9C-101B-9397-08002B2CF9AE}" pid="5" name="_EmailSubject">
    <vt:lpwstr>TSDS PEIMS presentation to ACs</vt:lpwstr>
  </property>
  <property fmtid="{D5CDD505-2E9C-101B-9397-08002B2CF9AE}" pid="6" name="_AuthorEmail">
    <vt:lpwstr>David.Butler@tea.state.tx.us</vt:lpwstr>
  </property>
  <property fmtid="{D5CDD505-2E9C-101B-9397-08002B2CF9AE}" pid="7" name="_AuthorEmailDisplayName">
    <vt:lpwstr>Butler, David</vt:lpwstr>
  </property>
  <property fmtid="{D5CDD505-2E9C-101B-9397-08002B2CF9AE}" pid="8" name="_PreviousAdHocReviewCycleID">
    <vt:i4>-1037866983</vt:i4>
  </property>
  <property fmtid="{D5CDD505-2E9C-101B-9397-08002B2CF9AE}" pid="9" name="_dlc_DocIdItemGuid">
    <vt:lpwstr>7fd8e421-004a-41be-b615-d2e44760db7c</vt:lpwstr>
  </property>
</Properties>
</file>